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263" r:id="rId6"/>
    <p:sldId id="271" r:id="rId7"/>
    <p:sldId id="276" r:id="rId8"/>
    <p:sldId id="277" r:id="rId9"/>
    <p:sldId id="280" r:id="rId10"/>
    <p:sldId id="282" r:id="rId11"/>
    <p:sldId id="275" r:id="rId12"/>
    <p:sldId id="262" r:id="rId13"/>
  </p:sldIdLst>
  <p:sldSz cx="12190413" cy="6859588"/>
  <p:notesSz cx="6858000" cy="9144000"/>
  <p:defaultTextStyle>
    <a:defPPr>
      <a:defRPr lang="zh-CN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B5"/>
    <a:srgbClr val="0095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F8DCE6-DB32-F8CD-73D3-8D1BDC0C85F6}" v="27" dt="2023-05-25T06:40:54.860"/>
    <p1510:client id="{DDCCE6B8-B398-478B-A692-5229D13608B0}" v="3052" dt="2023-05-24T17:26:30.076"/>
    <p1510:client id="{E076B21C-9114-A845-EED3-3794703F8CF6}" v="144" dt="2023-05-25T06:31:22.1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537" autoAdjust="0"/>
  </p:normalViewPr>
  <p:slideViewPr>
    <p:cSldViewPr snapToGrid="0">
      <p:cViewPr varScale="1">
        <p:scale>
          <a:sx n="71" d="100"/>
          <a:sy n="71" d="100"/>
        </p:scale>
        <p:origin x="462" y="36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media/media2.m4a>
</file>

<file path=ppt/media/media3.m4a>
</file>

<file path=ppt/media/media4.m4a>
</file>

<file path=ppt/media/media5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5BAD4-A566-4FE2-99AF-120404D171E4}" type="datetimeFigureOut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847F9E-28AB-4B63-BD9A-F4ECC9E4E7D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053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47F9E-28AB-4B63-BD9A-F4ECC9E4E7DA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47F9E-28AB-4B63-BD9A-F4ECC9E4E7DA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524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47F9E-28AB-4B63-BD9A-F4ECC9E4E7DA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512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47F9E-28AB-4B63-BD9A-F4ECC9E4E7DA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701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47F9E-28AB-4B63-BD9A-F4ECC9E4E7DA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396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47F9E-28AB-4B63-BD9A-F4ECC9E4E7DA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079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altLang="zh-CN" sz="1200" dirty="0">
              <a:latin typeface="微软雅黑"/>
              <a:ea typeface="微软雅黑"/>
              <a:cs typeface="Calibri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47F9E-28AB-4B63-BD9A-F4ECC9E4E7DA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010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281" y="2130919"/>
            <a:ext cx="10361851" cy="147036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562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C0D4A-CE8C-43C9-9EF6-63419ADCBAE5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B61EA-220F-4849-AD53-57F6171C4E58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06422"/>
            <a:ext cx="2742843" cy="438886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06422"/>
            <a:ext cx="8025355" cy="438886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69DF1-9C5D-4C8A-9014-3B73C2B963C1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D1A8-ECB7-47DD-B7B8-60F265C4D66C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7922"/>
            <a:ext cx="10361851" cy="1362390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7386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8B2BB-C192-40B8-BA2B-CE1E2A193555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200428"/>
            <a:ext cx="5384099" cy="339486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200428"/>
            <a:ext cx="5384099" cy="3394861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94B92-BA5F-479A-822F-C6D7C0674245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4701"/>
            <a:ext cx="10971372" cy="114326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5378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2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2" y="2175378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E94B1-12A6-4AEB-82BD-BFF2630F389D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6F3F-EFCE-4F3B-9800-384B020E7EED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C0E91-6B20-408B-A0BE-D21B1E796A1B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3" y="273112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114"/>
            <a:ext cx="6814779" cy="5854469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3" y="1435434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2EF06-C293-472C-A7F5-052B8CA148C2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1712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916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7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8581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3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CB44-AC2F-466F-9EED-B7A98CD2843D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701"/>
            <a:ext cx="10971372" cy="1143265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0" y="6357822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BE7D7-8635-4B18-BF4C-24346C8E80BC}" type="datetime1">
              <a:rPr lang="zh-CN" altLang="en-US" smtClean="0"/>
              <a:pPr/>
              <a:t>2023/6/21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7822"/>
            <a:ext cx="3860297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2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89FFF-3F45-4680-8077-8C59E659A6A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hzhuangqiu-2023hackathon-streamlit-appapp-d4sadw.streamlit.app/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190413" cy="685958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feng 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pic>
        <p:nvPicPr>
          <p:cNvPr id="6" name="图片 5" descr="feng-0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317" y="493516"/>
            <a:ext cx="7215238" cy="4058989"/>
          </a:xfrm>
          <a:prstGeom prst="rect">
            <a:avLst/>
          </a:prstGeom>
        </p:spPr>
      </p:pic>
      <p:pic>
        <p:nvPicPr>
          <p:cNvPr id="7" name="图片 6" descr="oneapi-logo-rgb-white-7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795" y="500836"/>
            <a:ext cx="985352" cy="857256"/>
          </a:xfrm>
          <a:prstGeom prst="rect">
            <a:avLst/>
          </a:prstGeom>
        </p:spPr>
      </p:pic>
      <p:pic>
        <p:nvPicPr>
          <p:cNvPr id="14" name="图片 13" descr="feng-0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6050" y="3365988"/>
            <a:ext cx="8122046" cy="3357586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3166248" y="4787116"/>
            <a:ext cx="6092825" cy="128990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团队名称（昵称）：云惊队</a:t>
            </a:r>
            <a:r>
              <a:rPr 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成员：万嘉诚、黄庄湫、王顺洪、黄庄湫、李清伟、孙策</a:t>
            </a:r>
            <a:endParaRPr lang="en-US" altLang="zh-CN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指导老师：张昱教授</a:t>
            </a:r>
            <a:endParaRPr lang="en-US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rot="16200000">
            <a:off x="-2311014" y="2311020"/>
            <a:ext cx="6859590" cy="223754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grpSp>
        <p:nvGrpSpPr>
          <p:cNvPr id="6" name="组合 5"/>
          <p:cNvGrpSpPr/>
          <p:nvPr/>
        </p:nvGrpSpPr>
        <p:grpSpPr>
          <a:xfrm>
            <a:off x="0" y="0"/>
            <a:ext cx="709460" cy="831407"/>
            <a:chOff x="576067" y="4952474"/>
            <a:chExt cx="892339" cy="1045721"/>
          </a:xfrm>
        </p:grpSpPr>
        <p:sp>
          <p:nvSpPr>
            <p:cNvPr id="7" name="Square">
              <a:extLst>
                <a:ext uri="{FF2B5EF4-FFF2-40B4-BE49-F238E27FC236}">
                  <a16:creationId xmlns:a16="http://schemas.microsoft.com/office/drawing/2014/main" id="{99F366F8-DC49-4E0B-B131-1FB92CC518E3}"/>
                </a:ext>
              </a:extLst>
            </p:cNvPr>
            <p:cNvSpPr/>
            <p:nvPr/>
          </p:nvSpPr>
          <p:spPr>
            <a:xfrm>
              <a:off x="861107" y="5390896"/>
              <a:ext cx="607299" cy="607299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10443275-64C7-4249-92B8-990C3BB41279}"/>
                </a:ext>
              </a:extLst>
            </p:cNvPr>
            <p:cNvSpPr/>
            <p:nvPr/>
          </p:nvSpPr>
          <p:spPr>
            <a:xfrm>
              <a:off x="576067" y="5108797"/>
              <a:ext cx="286654" cy="282073"/>
            </a:xfrm>
            <a:prstGeom prst="rect">
              <a:avLst/>
            </a:prstGeom>
            <a:solidFill>
              <a:srgbClr val="00C7FD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85908D9A-1608-44B4-A0A3-FC9E665728CA}"/>
                </a:ext>
              </a:extLst>
            </p:cNvPr>
            <p:cNvSpPr/>
            <p:nvPr/>
          </p:nvSpPr>
          <p:spPr>
            <a:xfrm>
              <a:off x="861107" y="4952474"/>
              <a:ext cx="157461" cy="157461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</p:grpSp>
      <p:pic>
        <p:nvPicPr>
          <p:cNvPr id="10" name="图片 9" descr="01-0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37356" y="161132"/>
            <a:ext cx="1357322" cy="69689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65852" y="929464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团队简介</a:t>
            </a:r>
          </a:p>
        </p:txBody>
      </p:sp>
      <p:sp>
        <p:nvSpPr>
          <p:cNvPr id="15" name="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89FFF-3F45-4680-8077-8C59E659A6AA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52BCEC-C7AA-B5E0-F313-2EF1D3616628}"/>
              </a:ext>
            </a:extLst>
          </p:cNvPr>
          <p:cNvSpPr txBox="1"/>
          <p:nvPr/>
        </p:nvSpPr>
        <p:spPr>
          <a:xfrm>
            <a:off x="2363022" y="871529"/>
            <a:ext cx="96615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团队名称</a:t>
            </a:r>
            <a:r>
              <a:rPr lang="zh-CN" altLang="en-US" sz="2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（昵称）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：云惊队 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团队成员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：</a:t>
            </a:r>
            <a:r>
              <a:rPr lang="zh-CN" altLang="en-US" sz="2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（姓名 及院校信息，</a:t>
            </a:r>
            <a:r>
              <a:rPr lang="en-US" altLang="zh-CN" sz="2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1</a:t>
            </a:r>
            <a:r>
              <a:rPr lang="zh-CN" altLang="en-US" sz="2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名队长</a:t>
            </a:r>
            <a:r>
              <a:rPr lang="en-US" altLang="zh-CN" sz="2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+</a:t>
            </a:r>
            <a:r>
              <a:rPr lang="zh-CN" altLang="en-US" sz="2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最多</a:t>
            </a:r>
            <a:r>
              <a:rPr lang="en-US" altLang="zh-CN" sz="2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4</a:t>
            </a:r>
            <a:r>
              <a:rPr lang="zh-CN" altLang="en-US" sz="2000" dirty="0">
                <a:solidFill>
                  <a:srgbClr val="FFC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名参赛队员）</a:t>
            </a:r>
            <a:endParaRPr lang="en-US" altLang="zh-CN" sz="2000" dirty="0">
              <a:solidFill>
                <a:srgbClr val="FFC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pPr lvl="0"/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	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队长：  万嘉诚，中国科学技术大学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pPr lvl="0"/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	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队员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1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：黄庄湫，中国科学技术大学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pPr lvl="0"/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	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队员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2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：王顺洪，中国科学技术大学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	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队员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3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：李清伟，中国科学技术大学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	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队员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4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：孙策，中国科学技术大学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pPr lvl="0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指导教师：张昱教授</a:t>
            </a:r>
            <a:endParaRPr lang="en-US" altLang="ja-JP" sz="2000" dirty="0">
              <a:solidFill>
                <a:srgbClr val="FFC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F0C70B-4F96-EC2B-2A5B-65C34D24285B}"/>
              </a:ext>
            </a:extLst>
          </p:cNvPr>
          <p:cNvSpPr txBox="1"/>
          <p:nvPr/>
        </p:nvSpPr>
        <p:spPr>
          <a:xfrm>
            <a:off x="2298384" y="3605551"/>
            <a:ext cx="9661539" cy="16312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项目信息概览表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pPr lvl="0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参赛项目名称：基于</a:t>
            </a: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oneAPI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的淡水质量预测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pPr lvl="0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技术方向：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	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主题一：机器学习：预测淡水质量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Wingdings" panose="05000000000000000000" pitchFamily="2" charset="2"/>
            </a:endParaRPr>
          </a:p>
          <a:p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	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anose="05000000000000000000" pitchFamily="2" charset="2"/>
              </a:rPr>
              <a:t>技术方向：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基于英特尔</a:t>
            </a:r>
            <a:r>
              <a:rPr lang="en-US" altLang="zh-CN" sz="2000" baseline="30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®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0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oneAPI</a:t>
            </a:r>
            <a:r>
              <a:rPr lang="en-U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AI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分析工具套件为主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2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F176DACE-85AC-C18F-6441-5D0780C381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3043" y="6372226"/>
            <a:ext cx="487363" cy="4873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826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98E62E24-4059-7A65-4798-622698E3669D}"/>
              </a:ext>
            </a:extLst>
          </p:cNvPr>
          <p:cNvSpPr/>
          <p:nvPr/>
        </p:nvSpPr>
        <p:spPr>
          <a:xfrm>
            <a:off x="6629388" y="3950113"/>
            <a:ext cx="3136604" cy="92664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zh-CN" altLang="en-US" sz="2000" dirty="0"/>
              <a:t>模型部署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24FA92CF-1D35-1CA0-3F77-7D56A2CBF528}"/>
              </a:ext>
            </a:extLst>
          </p:cNvPr>
          <p:cNvSpPr/>
          <p:nvPr/>
        </p:nvSpPr>
        <p:spPr>
          <a:xfrm>
            <a:off x="4781715" y="1676535"/>
            <a:ext cx="3834854" cy="200365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zh-CN" altLang="en-US" sz="2000" dirty="0"/>
              <a:t>模型生成</a:t>
            </a:r>
          </a:p>
        </p:txBody>
      </p:sp>
      <p:sp>
        <p:nvSpPr>
          <p:cNvPr id="5" name="Rectangle"/>
          <p:cNvSpPr/>
          <p:nvPr/>
        </p:nvSpPr>
        <p:spPr>
          <a:xfrm rot="16200000">
            <a:off x="-573188" y="585048"/>
            <a:ext cx="3383926" cy="223754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grpSp>
        <p:nvGrpSpPr>
          <p:cNvPr id="6" name="组合 5"/>
          <p:cNvGrpSpPr/>
          <p:nvPr/>
        </p:nvGrpSpPr>
        <p:grpSpPr>
          <a:xfrm>
            <a:off x="0" y="0"/>
            <a:ext cx="709460" cy="831407"/>
            <a:chOff x="576067" y="4952474"/>
            <a:chExt cx="892339" cy="1045721"/>
          </a:xfrm>
        </p:grpSpPr>
        <p:sp>
          <p:nvSpPr>
            <p:cNvPr id="7" name="Square">
              <a:extLst>
                <a:ext uri="{FF2B5EF4-FFF2-40B4-BE49-F238E27FC236}">
                  <a16:creationId xmlns:a16="http://schemas.microsoft.com/office/drawing/2014/main" id="{99F366F8-DC49-4E0B-B131-1FB92CC518E3}"/>
                </a:ext>
              </a:extLst>
            </p:cNvPr>
            <p:cNvSpPr/>
            <p:nvPr/>
          </p:nvSpPr>
          <p:spPr>
            <a:xfrm>
              <a:off x="861107" y="5390896"/>
              <a:ext cx="607299" cy="607299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10443275-64C7-4249-92B8-990C3BB41279}"/>
                </a:ext>
              </a:extLst>
            </p:cNvPr>
            <p:cNvSpPr/>
            <p:nvPr/>
          </p:nvSpPr>
          <p:spPr>
            <a:xfrm>
              <a:off x="576067" y="5108797"/>
              <a:ext cx="286654" cy="282073"/>
            </a:xfrm>
            <a:prstGeom prst="rect">
              <a:avLst/>
            </a:prstGeom>
            <a:solidFill>
              <a:srgbClr val="00C7FD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85908D9A-1608-44B4-A0A3-FC9E665728CA}"/>
                </a:ext>
              </a:extLst>
            </p:cNvPr>
            <p:cNvSpPr/>
            <p:nvPr/>
          </p:nvSpPr>
          <p:spPr>
            <a:xfrm>
              <a:off x="861107" y="4952474"/>
              <a:ext cx="157461" cy="157461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</p:grpSp>
      <p:pic>
        <p:nvPicPr>
          <p:cNvPr id="10" name="图片 9" descr="01-0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37356" y="161132"/>
            <a:ext cx="1357322" cy="69689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4648" y="990775"/>
            <a:ext cx="2237549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8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程序架构</a:t>
            </a:r>
            <a:endParaRPr lang="en-US" altLang="zh-CN" sz="18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14"/>
          <p:cNvSpPr>
            <a:spLocks noGrp="1"/>
          </p:cNvSpPr>
          <p:nvPr>
            <p:ph type="sldNum" sz="quarter" idx="12"/>
          </p:nvPr>
        </p:nvSpPr>
        <p:spPr>
          <a:xfrm>
            <a:off x="8736463" y="6357822"/>
            <a:ext cx="2844430" cy="365210"/>
          </a:xfrm>
        </p:spPr>
        <p:txBody>
          <a:bodyPr/>
          <a:lstStyle/>
          <a:p>
            <a:fld id="{EAB89FFF-3F45-4680-8077-8C59E659A6AA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B126F546-FF36-A54D-FD4B-BD2D6805D4BB}"/>
              </a:ext>
            </a:extLst>
          </p:cNvPr>
          <p:cNvSpPr/>
          <p:nvPr/>
        </p:nvSpPr>
        <p:spPr>
          <a:xfrm>
            <a:off x="6654548" y="1748685"/>
            <a:ext cx="1714500" cy="7332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hyper</a:t>
            </a:r>
          </a:p>
          <a:p>
            <a:pPr algn="ctr"/>
            <a:r>
              <a:rPr lang="en-US" altLang="zh-CN" dirty="0"/>
              <a:t>tuning</a:t>
            </a:r>
            <a:endParaRPr lang="zh-CN" altLang="en-US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2F8EB3AB-3B38-A02F-7EE0-E02316C6B91F}"/>
              </a:ext>
            </a:extLst>
          </p:cNvPr>
          <p:cNvSpPr/>
          <p:nvPr/>
        </p:nvSpPr>
        <p:spPr>
          <a:xfrm>
            <a:off x="4940048" y="2874788"/>
            <a:ext cx="1714500" cy="7332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model</a:t>
            </a:r>
          </a:p>
          <a:p>
            <a:pPr algn="ctr"/>
            <a:r>
              <a:rPr lang="en-US" altLang="zh-CN" dirty="0"/>
              <a:t>dump</a:t>
            </a:r>
            <a:endParaRPr lang="zh-CN" altLang="en-US" dirty="0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53D0B274-0CB8-31AC-8C2E-AE801046E30F}"/>
              </a:ext>
            </a:extLst>
          </p:cNvPr>
          <p:cNvSpPr/>
          <p:nvPr/>
        </p:nvSpPr>
        <p:spPr>
          <a:xfrm>
            <a:off x="4940047" y="576660"/>
            <a:ext cx="1714500" cy="73325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training</a:t>
            </a:r>
          </a:p>
          <a:p>
            <a:pPr algn="ctr"/>
            <a:r>
              <a:rPr lang="en-US" altLang="zh-CN" dirty="0"/>
              <a:t>data</a:t>
            </a:r>
            <a:endParaRPr lang="zh-CN" altLang="en-US" dirty="0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A985D0AA-D33B-E93C-4B65-60026B3D4162}"/>
              </a:ext>
            </a:extLst>
          </p:cNvPr>
          <p:cNvSpPr/>
          <p:nvPr/>
        </p:nvSpPr>
        <p:spPr>
          <a:xfrm>
            <a:off x="6740273" y="4046813"/>
            <a:ext cx="1714500" cy="73325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inference</a:t>
            </a:r>
            <a:endParaRPr lang="zh-CN" altLang="en-US" dirty="0"/>
          </a:p>
        </p:txBody>
      </p:sp>
      <p:cxnSp>
        <p:nvCxnSpPr>
          <p:cNvPr id="51" name="连接符: 曲线 50">
            <a:extLst>
              <a:ext uri="{FF2B5EF4-FFF2-40B4-BE49-F238E27FC236}">
                <a16:creationId xmlns:a16="http://schemas.microsoft.com/office/drawing/2014/main" id="{9BE61627-6DBF-DB10-AEEB-8335AF31CA83}"/>
              </a:ext>
            </a:extLst>
          </p:cNvPr>
          <p:cNvCxnSpPr>
            <a:stCxn id="24" idx="2"/>
            <a:endCxn id="4" idx="1"/>
          </p:cNvCxnSpPr>
          <p:nvPr/>
        </p:nvCxnSpPr>
        <p:spPr>
          <a:xfrm rot="16200000" flipH="1">
            <a:off x="5823222" y="1283984"/>
            <a:ext cx="805400" cy="857251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连接符: 曲线 53">
            <a:extLst>
              <a:ext uri="{FF2B5EF4-FFF2-40B4-BE49-F238E27FC236}">
                <a16:creationId xmlns:a16="http://schemas.microsoft.com/office/drawing/2014/main" id="{F98274D6-A023-65E1-EE28-0C8AB962339D}"/>
              </a:ext>
            </a:extLst>
          </p:cNvPr>
          <p:cNvCxnSpPr>
            <a:cxnSpLocks/>
            <a:stCxn id="4" idx="2"/>
            <a:endCxn id="14" idx="3"/>
          </p:cNvCxnSpPr>
          <p:nvPr/>
        </p:nvCxnSpPr>
        <p:spPr>
          <a:xfrm rot="5400000">
            <a:off x="6703434" y="2433049"/>
            <a:ext cx="759478" cy="857250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连接符: 曲线 57">
            <a:extLst>
              <a:ext uri="{FF2B5EF4-FFF2-40B4-BE49-F238E27FC236}">
                <a16:creationId xmlns:a16="http://schemas.microsoft.com/office/drawing/2014/main" id="{2E7A07A0-4B12-996E-D03B-69375E44D8E5}"/>
              </a:ext>
            </a:extLst>
          </p:cNvPr>
          <p:cNvCxnSpPr>
            <a:cxnSpLocks/>
            <a:stCxn id="14" idx="2"/>
            <a:endCxn id="41" idx="1"/>
          </p:cNvCxnSpPr>
          <p:nvPr/>
        </p:nvCxnSpPr>
        <p:spPr>
          <a:xfrm rot="16200000" flipH="1">
            <a:off x="5866085" y="3539250"/>
            <a:ext cx="805400" cy="942975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3" name="TextBox 12">
            <a:extLst>
              <a:ext uri="{FF2B5EF4-FFF2-40B4-BE49-F238E27FC236}">
                <a16:creationId xmlns:a16="http://schemas.microsoft.com/office/drawing/2014/main" id="{BA2FF0E4-0A0F-9536-70CB-99D5971CBD79}"/>
              </a:ext>
            </a:extLst>
          </p:cNvPr>
          <p:cNvSpPr txBox="1"/>
          <p:nvPr/>
        </p:nvSpPr>
        <p:spPr>
          <a:xfrm>
            <a:off x="8616569" y="1763457"/>
            <a:ext cx="2023686" cy="649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en-US" altLang="zh-CN" sz="1600" b="1" dirty="0">
                <a:latin typeface="微软雅黑"/>
                <a:ea typeface="微软雅黑"/>
                <a:cs typeface="Calibri"/>
              </a:rPr>
              <a:t>hyper tuning</a:t>
            </a: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：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数据预处理与参数调优</a:t>
            </a:r>
            <a:endParaRPr lang="en-US" altLang="zh-CN" sz="11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TextBox 12">
            <a:extLst>
              <a:ext uri="{FF2B5EF4-FFF2-40B4-BE49-F238E27FC236}">
                <a16:creationId xmlns:a16="http://schemas.microsoft.com/office/drawing/2014/main" id="{7F16EEE5-A687-B0BD-4482-3DDAD9E07C8C}"/>
              </a:ext>
            </a:extLst>
          </p:cNvPr>
          <p:cNvSpPr txBox="1"/>
          <p:nvPr/>
        </p:nvSpPr>
        <p:spPr>
          <a:xfrm>
            <a:off x="2974904" y="2834612"/>
            <a:ext cx="1940494" cy="9401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en-US" altLang="zh-CN" sz="1600" b="1" dirty="0">
                <a:latin typeface="微软雅黑"/>
                <a:ea typeface="微软雅黑"/>
                <a:cs typeface="Calibri"/>
              </a:rPr>
              <a:t>model dump</a:t>
            </a: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：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生成导出模型并输出测试数据</a:t>
            </a:r>
            <a:endParaRPr lang="en-US" altLang="zh-CN" sz="11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TextBox 12">
            <a:extLst>
              <a:ext uri="{FF2B5EF4-FFF2-40B4-BE49-F238E27FC236}">
                <a16:creationId xmlns:a16="http://schemas.microsoft.com/office/drawing/2014/main" id="{09B49E06-EA4B-0632-463B-3A08371AB04F}"/>
              </a:ext>
            </a:extLst>
          </p:cNvPr>
          <p:cNvSpPr txBox="1"/>
          <p:nvPr/>
        </p:nvSpPr>
        <p:spPr>
          <a:xfrm>
            <a:off x="7889809" y="4935798"/>
            <a:ext cx="2844430" cy="649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en-US" altLang="zh-CN" sz="1600" b="1" dirty="0">
                <a:latin typeface="微软雅黑"/>
                <a:ea typeface="微软雅黑"/>
                <a:cs typeface="Calibri"/>
              </a:rPr>
              <a:t>inference</a:t>
            </a: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：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基于</a:t>
            </a:r>
            <a:r>
              <a:rPr lang="en-US" altLang="zh-CN" sz="1600" dirty="0">
                <a:latin typeface="微软雅黑"/>
                <a:ea typeface="微软雅黑"/>
                <a:cs typeface="Calibri"/>
              </a:rPr>
              <a:t>B/S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架构的可视化推理</a:t>
            </a:r>
            <a:endParaRPr lang="en-US" altLang="zh-CN" sz="11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0" name="连接符: 曲线 69">
            <a:extLst>
              <a:ext uri="{FF2B5EF4-FFF2-40B4-BE49-F238E27FC236}">
                <a16:creationId xmlns:a16="http://schemas.microsoft.com/office/drawing/2014/main" id="{975AAC9C-9EB0-6A72-A177-939527880ED3}"/>
              </a:ext>
            </a:extLst>
          </p:cNvPr>
          <p:cNvCxnSpPr>
            <a:cxnSpLocks/>
            <a:stCxn id="41" idx="2"/>
            <a:endCxn id="72" idx="3"/>
          </p:cNvCxnSpPr>
          <p:nvPr/>
        </p:nvCxnSpPr>
        <p:spPr>
          <a:xfrm rot="5400000">
            <a:off x="6723335" y="4711275"/>
            <a:ext cx="805400" cy="942977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43CCCFD8-0642-7AD9-AEE5-C0271665FDD3}"/>
              </a:ext>
            </a:extLst>
          </p:cNvPr>
          <p:cNvSpPr/>
          <p:nvPr/>
        </p:nvSpPr>
        <p:spPr>
          <a:xfrm>
            <a:off x="4940046" y="5218838"/>
            <a:ext cx="1714500" cy="73325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predicted result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BD99515-69B3-B8BB-3DC7-710E2FC119F3}"/>
              </a:ext>
            </a:extLst>
          </p:cNvPr>
          <p:cNvSpPr/>
          <p:nvPr/>
        </p:nvSpPr>
        <p:spPr>
          <a:xfrm>
            <a:off x="8739295" y="2924834"/>
            <a:ext cx="1714500" cy="73325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inference</a:t>
            </a:r>
          </a:p>
          <a:p>
            <a:pPr algn="ctr"/>
            <a:r>
              <a:rPr lang="en-US" altLang="zh-CN" dirty="0"/>
              <a:t>data</a:t>
            </a:r>
            <a:endParaRPr lang="zh-CN" altLang="en-US" dirty="0"/>
          </a:p>
        </p:txBody>
      </p:sp>
      <p:cxnSp>
        <p:nvCxnSpPr>
          <p:cNvPr id="15" name="连接符: 曲线 14">
            <a:extLst>
              <a:ext uri="{FF2B5EF4-FFF2-40B4-BE49-F238E27FC236}">
                <a16:creationId xmlns:a16="http://schemas.microsoft.com/office/drawing/2014/main" id="{08F041A1-AF99-4F96-AF93-C731CD72FD70}"/>
              </a:ext>
            </a:extLst>
          </p:cNvPr>
          <p:cNvCxnSpPr>
            <a:cxnSpLocks/>
            <a:stCxn id="13" idx="2"/>
            <a:endCxn id="41" idx="3"/>
          </p:cNvCxnSpPr>
          <p:nvPr/>
        </p:nvCxnSpPr>
        <p:spPr>
          <a:xfrm rot="5400000">
            <a:off x="8647982" y="3464875"/>
            <a:ext cx="755354" cy="1141772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7E27F909-51DE-C3DC-F50C-755F47BA97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3050" y="6372226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56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1" dur="2108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3" grpId="0" animBg="1"/>
      <p:bldP spid="2" grpId="0" animBg="1"/>
      <p:bldP spid="4" grpId="0" animBg="1"/>
      <p:bldP spid="14" grpId="0" animBg="1"/>
      <p:bldP spid="24" grpId="0" animBg="1"/>
      <p:bldP spid="41" grpId="0" animBg="1"/>
      <p:bldP spid="63" grpId="0"/>
      <p:bldP spid="64" grpId="0"/>
      <p:bldP spid="68" grpId="0"/>
      <p:bldP spid="7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组合 128">
            <a:extLst>
              <a:ext uri="{FF2B5EF4-FFF2-40B4-BE49-F238E27FC236}">
                <a16:creationId xmlns:a16="http://schemas.microsoft.com/office/drawing/2014/main" id="{58258005-5E81-738E-013F-20B5609232A4}"/>
              </a:ext>
            </a:extLst>
          </p:cNvPr>
          <p:cNvGrpSpPr/>
          <p:nvPr/>
        </p:nvGrpSpPr>
        <p:grpSpPr>
          <a:xfrm>
            <a:off x="226623" y="3677614"/>
            <a:ext cx="5362084" cy="2006546"/>
            <a:chOff x="351814" y="3993138"/>
            <a:chExt cx="5362084" cy="2006546"/>
          </a:xfrm>
        </p:grpSpPr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id="{666C673A-6D81-1CEB-5F72-FC512E146139}"/>
                </a:ext>
              </a:extLst>
            </p:cNvPr>
            <p:cNvGrpSpPr/>
            <p:nvPr/>
          </p:nvGrpSpPr>
          <p:grpSpPr>
            <a:xfrm>
              <a:off x="351814" y="4458019"/>
              <a:ext cx="5362084" cy="1541665"/>
              <a:chOff x="6905735" y="5156790"/>
              <a:chExt cx="5362084" cy="1541665"/>
            </a:xfrm>
          </p:grpSpPr>
          <p:sp>
            <p:nvSpPr>
              <p:cNvPr id="78" name="矩形: 圆角 77">
                <a:extLst>
                  <a:ext uri="{FF2B5EF4-FFF2-40B4-BE49-F238E27FC236}">
                    <a16:creationId xmlns:a16="http://schemas.microsoft.com/office/drawing/2014/main" id="{8788094D-E273-9BC5-A9D3-31AF82B109AF}"/>
                  </a:ext>
                </a:extLst>
              </p:cNvPr>
              <p:cNvSpPr/>
              <p:nvPr/>
            </p:nvSpPr>
            <p:spPr>
              <a:xfrm>
                <a:off x="6905735" y="5156790"/>
                <a:ext cx="5362084" cy="1541665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r"/>
                <a:r>
                  <a:rPr lang="en-US" altLang="zh-CN" dirty="0"/>
                  <a:t>model dump</a:t>
                </a:r>
                <a:endParaRPr lang="zh-CN" altLang="en-US" dirty="0"/>
              </a:p>
            </p:txBody>
          </p:sp>
          <p:sp>
            <p:nvSpPr>
              <p:cNvPr id="80" name="矩形: 圆角 79">
                <a:extLst>
                  <a:ext uri="{FF2B5EF4-FFF2-40B4-BE49-F238E27FC236}">
                    <a16:creationId xmlns:a16="http://schemas.microsoft.com/office/drawing/2014/main" id="{C4CAA757-A0EB-4A1E-B80F-98466AE6EA3A}"/>
                  </a:ext>
                </a:extLst>
              </p:cNvPr>
              <p:cNvSpPr/>
              <p:nvPr/>
            </p:nvSpPr>
            <p:spPr>
              <a:xfrm>
                <a:off x="7021961" y="5777398"/>
                <a:ext cx="2340000" cy="720000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/>
                  <a:t>modelClassifier</a:t>
                </a:r>
                <a:endParaRPr lang="en-US" altLang="zh-CN" dirty="0"/>
              </a:p>
            </p:txBody>
          </p:sp>
          <p:sp>
            <p:nvSpPr>
              <p:cNvPr id="81" name="矩形: 圆角 80">
                <a:extLst>
                  <a:ext uri="{FF2B5EF4-FFF2-40B4-BE49-F238E27FC236}">
                    <a16:creationId xmlns:a16="http://schemas.microsoft.com/office/drawing/2014/main" id="{C906D197-7FA5-BC5B-0DB4-851ADBDD07CC}"/>
                  </a:ext>
                </a:extLst>
              </p:cNvPr>
              <p:cNvSpPr/>
              <p:nvPr/>
            </p:nvSpPr>
            <p:spPr>
              <a:xfrm>
                <a:off x="9788402" y="5777398"/>
                <a:ext cx="2340000" cy="720000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convert_to_d4p</a:t>
                </a:r>
              </a:p>
            </p:txBody>
          </p:sp>
          <p:cxnSp>
            <p:nvCxnSpPr>
              <p:cNvPr id="88" name="直接箭头连接符 87">
                <a:extLst>
                  <a:ext uri="{FF2B5EF4-FFF2-40B4-BE49-F238E27FC236}">
                    <a16:creationId xmlns:a16="http://schemas.microsoft.com/office/drawing/2014/main" id="{301B625E-2A2C-2205-B5AB-5067D38E54A6}"/>
                  </a:ext>
                </a:extLst>
              </p:cNvPr>
              <p:cNvCxnSpPr>
                <a:cxnSpLocks/>
                <a:stCxn id="80" idx="3"/>
                <a:endCxn id="81" idx="1"/>
              </p:cNvCxnSpPr>
              <p:nvPr/>
            </p:nvCxnSpPr>
            <p:spPr>
              <a:xfrm>
                <a:off x="9361961" y="6137398"/>
                <a:ext cx="426441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1" name="连接符: 曲线 40">
              <a:extLst>
                <a:ext uri="{FF2B5EF4-FFF2-40B4-BE49-F238E27FC236}">
                  <a16:creationId xmlns:a16="http://schemas.microsoft.com/office/drawing/2014/main" id="{C9D1ED16-FD5C-7A46-FBF9-389D0591BD1B}"/>
                </a:ext>
              </a:extLst>
            </p:cNvPr>
            <p:cNvCxnSpPr>
              <a:cxnSpLocks/>
              <a:stCxn id="2" idx="2"/>
              <a:endCxn id="80" idx="0"/>
            </p:cNvCxnSpPr>
            <p:nvPr/>
          </p:nvCxnSpPr>
          <p:spPr>
            <a:xfrm rot="5400000">
              <a:off x="3133225" y="2497954"/>
              <a:ext cx="1085489" cy="4075857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1" name="组合 130">
            <a:extLst>
              <a:ext uri="{FF2B5EF4-FFF2-40B4-BE49-F238E27FC236}">
                <a16:creationId xmlns:a16="http://schemas.microsoft.com/office/drawing/2014/main" id="{27BF6752-390E-9B66-E130-7CE67881CA7A}"/>
              </a:ext>
            </a:extLst>
          </p:cNvPr>
          <p:cNvGrpSpPr/>
          <p:nvPr/>
        </p:nvGrpSpPr>
        <p:grpSpPr>
          <a:xfrm>
            <a:off x="2411180" y="274464"/>
            <a:ext cx="6355053" cy="3583062"/>
            <a:chOff x="2536371" y="589988"/>
            <a:chExt cx="6355053" cy="3583062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22F4C473-BF6C-4239-C6CE-92F611081E5F}"/>
                </a:ext>
              </a:extLst>
            </p:cNvPr>
            <p:cNvGrpSpPr/>
            <p:nvPr/>
          </p:nvGrpSpPr>
          <p:grpSpPr>
            <a:xfrm>
              <a:off x="2536371" y="589988"/>
              <a:ext cx="6355053" cy="3583062"/>
              <a:chOff x="2917679" y="559986"/>
              <a:chExt cx="6355053" cy="3583062"/>
            </a:xfrm>
          </p:grpSpPr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66590A18-EDCF-4972-7132-0C8B49CE1447}"/>
                  </a:ext>
                </a:extLst>
              </p:cNvPr>
              <p:cNvSpPr/>
              <p:nvPr/>
            </p:nvSpPr>
            <p:spPr>
              <a:xfrm>
                <a:off x="2917679" y="559986"/>
                <a:ext cx="6355053" cy="3583062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r>
                  <a:rPr lang="en-US" altLang="zh-CN" dirty="0"/>
                  <a:t>hyper tuning</a:t>
                </a:r>
                <a:endParaRPr lang="zh-CN" altLang="en-US" dirty="0"/>
              </a:p>
            </p:txBody>
          </p:sp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3B52BB01-1CB6-4601-1232-CFEC70869E15}"/>
                  </a:ext>
                </a:extLst>
              </p:cNvPr>
              <p:cNvSpPr/>
              <p:nvPr/>
            </p:nvSpPr>
            <p:spPr>
              <a:xfrm>
                <a:off x="4925205" y="3243136"/>
                <a:ext cx="2340000" cy="720000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/>
                  <a:t>modelClassifier</a:t>
                </a:r>
                <a:r>
                  <a:rPr lang="en-US" altLang="zh-CN" dirty="0"/>
                  <a:t>.</a:t>
                </a:r>
              </a:p>
              <a:p>
                <a:pPr algn="ctr"/>
                <a:r>
                  <a:rPr lang="en-US" altLang="zh-CN" dirty="0"/>
                  <a:t>fit</a:t>
                </a:r>
              </a:p>
            </p:txBody>
          </p:sp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A970E352-37CE-B868-22D3-B3AB42C6AA88}"/>
                  </a:ext>
                </a:extLst>
              </p:cNvPr>
              <p:cNvSpPr/>
              <p:nvPr/>
            </p:nvSpPr>
            <p:spPr>
              <a:xfrm>
                <a:off x="3068668" y="1988337"/>
                <a:ext cx="1714500" cy="733250"/>
              </a:xfrm>
              <a:prstGeom prst="roundRect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/>
                  <a:t>lightgbm</a:t>
                </a:r>
                <a:endParaRPr lang="zh-CN" altLang="en-US" dirty="0"/>
              </a:p>
            </p:txBody>
          </p:sp>
          <p:cxnSp>
            <p:nvCxnSpPr>
              <p:cNvPr id="4" name="连接符: 曲线 3">
                <a:extLst>
                  <a:ext uri="{FF2B5EF4-FFF2-40B4-BE49-F238E27FC236}">
                    <a16:creationId xmlns:a16="http://schemas.microsoft.com/office/drawing/2014/main" id="{9E4B277B-6669-AC36-F570-E6F8DDC8F0F6}"/>
                  </a:ext>
                </a:extLst>
              </p:cNvPr>
              <p:cNvCxnSpPr>
                <a:cxnSpLocks/>
                <a:stCxn id="3" idx="2"/>
                <a:endCxn id="2" idx="0"/>
              </p:cNvCxnSpPr>
              <p:nvPr/>
            </p:nvCxnSpPr>
            <p:spPr>
              <a:xfrm rot="16200000" flipH="1">
                <a:off x="4749787" y="1897717"/>
                <a:ext cx="521549" cy="2169287"/>
              </a:xfrm>
              <a:prstGeom prst="curvedConnector3">
                <a:avLst>
                  <a:gd name="adj1" fmla="val 50000"/>
                </a:avLst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3C756EBA-0429-DA95-B0BA-B48B2E1A18FB}"/>
                  </a:ext>
                </a:extLst>
              </p:cNvPr>
              <p:cNvSpPr/>
              <p:nvPr/>
            </p:nvSpPr>
            <p:spPr>
              <a:xfrm>
                <a:off x="5237956" y="1964574"/>
                <a:ext cx="1714500" cy="733250"/>
              </a:xfrm>
              <a:prstGeom prst="roundRect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/>
                  <a:t>xgboost</a:t>
                </a:r>
                <a:endParaRPr lang="zh-CN" altLang="en-US" dirty="0"/>
              </a:p>
            </p:txBody>
          </p:sp>
          <p:cxnSp>
            <p:nvCxnSpPr>
              <p:cNvPr id="26" name="连接符: 曲线 25">
                <a:extLst>
                  <a:ext uri="{FF2B5EF4-FFF2-40B4-BE49-F238E27FC236}">
                    <a16:creationId xmlns:a16="http://schemas.microsoft.com/office/drawing/2014/main" id="{9E49C89A-5EC0-F3AC-1595-7676B66DBA55}"/>
                  </a:ext>
                </a:extLst>
              </p:cNvPr>
              <p:cNvCxnSpPr>
                <a:cxnSpLocks/>
                <a:stCxn id="33" idx="2"/>
                <a:endCxn id="2" idx="0"/>
              </p:cNvCxnSpPr>
              <p:nvPr/>
            </p:nvCxnSpPr>
            <p:spPr>
              <a:xfrm rot="5400000">
                <a:off x="6907194" y="1885836"/>
                <a:ext cx="545312" cy="2169289"/>
              </a:xfrm>
              <a:prstGeom prst="curvedConnector3">
                <a:avLst>
                  <a:gd name="adj1" fmla="val 50000"/>
                </a:avLst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3" name="矩形: 圆角 32">
                <a:extLst>
                  <a:ext uri="{FF2B5EF4-FFF2-40B4-BE49-F238E27FC236}">
                    <a16:creationId xmlns:a16="http://schemas.microsoft.com/office/drawing/2014/main" id="{DCCFD004-7B0B-B015-D760-14233C64D88E}"/>
                  </a:ext>
                </a:extLst>
              </p:cNvPr>
              <p:cNvSpPr/>
              <p:nvPr/>
            </p:nvSpPr>
            <p:spPr>
              <a:xfrm>
                <a:off x="7407244" y="1964574"/>
                <a:ext cx="1714500" cy="733250"/>
              </a:xfrm>
              <a:prstGeom prst="roundRect">
                <a:avLst/>
              </a:prstGeom>
              <a:solidFill>
                <a:srgbClr val="00B0F0"/>
              </a:solidFill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/>
                  <a:t>xgboost</a:t>
                </a:r>
                <a:endParaRPr lang="zh-CN" altLang="en-US" dirty="0"/>
              </a:p>
            </p:txBody>
          </p:sp>
          <p:cxnSp>
            <p:nvCxnSpPr>
              <p:cNvPr id="39" name="直接箭头连接符 38">
                <a:extLst>
                  <a:ext uri="{FF2B5EF4-FFF2-40B4-BE49-F238E27FC236}">
                    <a16:creationId xmlns:a16="http://schemas.microsoft.com/office/drawing/2014/main" id="{AE667173-97AC-3A50-B152-F2D49A576411}"/>
                  </a:ext>
                </a:extLst>
              </p:cNvPr>
              <p:cNvCxnSpPr>
                <a:cxnSpLocks/>
                <a:stCxn id="24" idx="2"/>
                <a:endCxn id="2" idx="0"/>
              </p:cNvCxnSpPr>
              <p:nvPr/>
            </p:nvCxnSpPr>
            <p:spPr>
              <a:xfrm flipH="1">
                <a:off x="6095205" y="2697824"/>
                <a:ext cx="1" cy="5453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211A8F92-DFC6-8D00-9C59-5FB42E59DAC8}"/>
                </a:ext>
              </a:extLst>
            </p:cNvPr>
            <p:cNvSpPr/>
            <p:nvPr/>
          </p:nvSpPr>
          <p:spPr>
            <a:xfrm>
              <a:off x="4543897" y="757621"/>
              <a:ext cx="2340000" cy="720000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data </a:t>
              </a:r>
              <a:r>
                <a:rPr lang="en-US" altLang="zh-CN" dirty="0" err="1"/>
                <a:t>preprocesse</a:t>
              </a:r>
              <a:endParaRPr lang="en-US" altLang="zh-CN" dirty="0"/>
            </a:p>
          </p:txBody>
        </p:sp>
        <p:cxnSp>
          <p:nvCxnSpPr>
            <p:cNvPr id="45" name="直接箭头连接符 44">
              <a:extLst>
                <a:ext uri="{FF2B5EF4-FFF2-40B4-BE49-F238E27FC236}">
                  <a16:creationId xmlns:a16="http://schemas.microsoft.com/office/drawing/2014/main" id="{EA13E2A1-F4B2-56BD-ACC4-07300FCB5D67}"/>
                </a:ext>
              </a:extLst>
            </p:cNvPr>
            <p:cNvCxnSpPr>
              <a:cxnSpLocks/>
              <a:stCxn id="44" idx="2"/>
              <a:endCxn id="24" idx="0"/>
            </p:cNvCxnSpPr>
            <p:nvPr/>
          </p:nvCxnSpPr>
          <p:spPr>
            <a:xfrm>
              <a:off x="5713897" y="1477621"/>
              <a:ext cx="1" cy="51695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连接符: 曲线 47">
              <a:extLst>
                <a:ext uri="{FF2B5EF4-FFF2-40B4-BE49-F238E27FC236}">
                  <a16:creationId xmlns:a16="http://schemas.microsoft.com/office/drawing/2014/main" id="{E5E6C72F-7D1C-97CD-8EA4-C1EE2269F0A5}"/>
                </a:ext>
              </a:extLst>
            </p:cNvPr>
            <p:cNvCxnSpPr>
              <a:cxnSpLocks/>
              <a:stCxn id="44" idx="2"/>
              <a:endCxn id="33" idx="0"/>
            </p:cNvCxnSpPr>
            <p:nvPr/>
          </p:nvCxnSpPr>
          <p:spPr>
            <a:xfrm rot="16200000" flipH="1">
              <a:off x="6540064" y="651453"/>
              <a:ext cx="516955" cy="2169289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连接符: 曲线 50">
              <a:extLst>
                <a:ext uri="{FF2B5EF4-FFF2-40B4-BE49-F238E27FC236}">
                  <a16:creationId xmlns:a16="http://schemas.microsoft.com/office/drawing/2014/main" id="{A90DCED9-777E-EC2D-9457-A70E463DD016}"/>
                </a:ext>
              </a:extLst>
            </p:cNvPr>
            <p:cNvCxnSpPr>
              <a:cxnSpLocks/>
              <a:stCxn id="44" idx="2"/>
              <a:endCxn id="3" idx="0"/>
            </p:cNvCxnSpPr>
            <p:nvPr/>
          </p:nvCxnSpPr>
          <p:spPr>
            <a:xfrm rot="5400000">
              <a:off x="4358895" y="663337"/>
              <a:ext cx="540718" cy="2169287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Rectangle"/>
          <p:cNvSpPr/>
          <p:nvPr/>
        </p:nvSpPr>
        <p:spPr>
          <a:xfrm rot="16200000">
            <a:off x="-573188" y="585048"/>
            <a:ext cx="3383926" cy="223754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grpSp>
        <p:nvGrpSpPr>
          <p:cNvPr id="6" name="组合 5"/>
          <p:cNvGrpSpPr/>
          <p:nvPr/>
        </p:nvGrpSpPr>
        <p:grpSpPr>
          <a:xfrm>
            <a:off x="0" y="0"/>
            <a:ext cx="709460" cy="831407"/>
            <a:chOff x="576067" y="4952474"/>
            <a:chExt cx="892339" cy="1045721"/>
          </a:xfrm>
        </p:grpSpPr>
        <p:sp>
          <p:nvSpPr>
            <p:cNvPr id="7" name="Square">
              <a:extLst>
                <a:ext uri="{FF2B5EF4-FFF2-40B4-BE49-F238E27FC236}">
                  <a16:creationId xmlns:a16="http://schemas.microsoft.com/office/drawing/2014/main" id="{99F366F8-DC49-4E0B-B131-1FB92CC518E3}"/>
                </a:ext>
              </a:extLst>
            </p:cNvPr>
            <p:cNvSpPr/>
            <p:nvPr/>
          </p:nvSpPr>
          <p:spPr>
            <a:xfrm>
              <a:off x="861107" y="5390896"/>
              <a:ext cx="607299" cy="607299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10443275-64C7-4249-92B8-990C3BB41279}"/>
                </a:ext>
              </a:extLst>
            </p:cNvPr>
            <p:cNvSpPr/>
            <p:nvPr/>
          </p:nvSpPr>
          <p:spPr>
            <a:xfrm>
              <a:off x="576067" y="5108797"/>
              <a:ext cx="286654" cy="282073"/>
            </a:xfrm>
            <a:prstGeom prst="rect">
              <a:avLst/>
            </a:prstGeom>
            <a:solidFill>
              <a:srgbClr val="00C7FD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85908D9A-1608-44B4-A0A3-FC9E665728CA}"/>
                </a:ext>
              </a:extLst>
            </p:cNvPr>
            <p:cNvSpPr/>
            <p:nvPr/>
          </p:nvSpPr>
          <p:spPr>
            <a:xfrm>
              <a:off x="861107" y="4952474"/>
              <a:ext cx="157461" cy="157461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</p:grpSp>
      <p:pic>
        <p:nvPicPr>
          <p:cNvPr id="10" name="图片 9" descr="01-0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37356" y="161132"/>
            <a:ext cx="1357322" cy="69689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4648" y="990775"/>
            <a:ext cx="2237549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8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模型生成</a:t>
            </a:r>
            <a:endParaRPr lang="en-US" altLang="zh-CN" sz="18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14"/>
          <p:cNvSpPr>
            <a:spLocks noGrp="1"/>
          </p:cNvSpPr>
          <p:nvPr>
            <p:ph type="sldNum" sz="quarter" idx="12"/>
          </p:nvPr>
        </p:nvSpPr>
        <p:spPr>
          <a:xfrm>
            <a:off x="8736463" y="6357822"/>
            <a:ext cx="2844430" cy="365210"/>
          </a:xfrm>
        </p:spPr>
        <p:txBody>
          <a:bodyPr/>
          <a:lstStyle/>
          <a:p>
            <a:fld id="{EAB89FFF-3F45-4680-8077-8C59E659A6AA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928485E8-C199-08A7-5EE3-12C3E0BDEC4A}"/>
              </a:ext>
            </a:extLst>
          </p:cNvPr>
          <p:cNvSpPr txBox="1"/>
          <p:nvPr/>
        </p:nvSpPr>
        <p:spPr>
          <a:xfrm>
            <a:off x="8840776" y="1741162"/>
            <a:ext cx="5961527" cy="649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推理模型：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使用</a:t>
            </a:r>
            <a:r>
              <a:rPr lang="en-US" altLang="zh-CN" sz="1600" dirty="0" err="1">
                <a:latin typeface="微软雅黑"/>
                <a:ea typeface="微软雅黑"/>
                <a:cs typeface="Calibri"/>
              </a:rPr>
              <a:t>lightgbm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、</a:t>
            </a:r>
            <a:endParaRPr lang="en-US" altLang="zh-CN" sz="1600" dirty="0">
              <a:latin typeface="微软雅黑"/>
              <a:ea typeface="微软雅黑"/>
              <a:cs typeface="Calibri"/>
            </a:endParaRPr>
          </a:p>
          <a:p>
            <a:pPr>
              <a:lnSpc>
                <a:spcPct val="117999"/>
              </a:lnSpc>
            </a:pPr>
            <a:r>
              <a:rPr lang="en-US" altLang="zh-CN" sz="1600" dirty="0" err="1">
                <a:latin typeface="微软雅黑"/>
                <a:ea typeface="微软雅黑"/>
                <a:cs typeface="Calibri"/>
              </a:rPr>
              <a:t>xgboost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、</a:t>
            </a:r>
            <a:r>
              <a:rPr lang="en-US" altLang="zh-CN" sz="1600" dirty="0" err="1">
                <a:latin typeface="微软雅黑"/>
                <a:ea typeface="微软雅黑"/>
                <a:cs typeface="Calibri"/>
              </a:rPr>
              <a:t>catboost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多种模型</a:t>
            </a:r>
            <a:endParaRPr lang="pt-BR" altLang="zh-CN" sz="1600" dirty="0">
              <a:latin typeface="微软雅黑"/>
              <a:ea typeface="微软雅黑"/>
              <a:cs typeface="Calibri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96068DDD-9777-C689-213A-A15EE54F9CF4}"/>
              </a:ext>
            </a:extLst>
          </p:cNvPr>
          <p:cNvSpPr txBox="1"/>
          <p:nvPr/>
        </p:nvSpPr>
        <p:spPr>
          <a:xfrm>
            <a:off x="6758706" y="3043937"/>
            <a:ext cx="4904253" cy="649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参数调优：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使用</a:t>
            </a:r>
            <a:r>
              <a:rPr lang="en-US" altLang="zh-CN" sz="1600" dirty="0" err="1">
                <a:latin typeface="微软雅黑"/>
                <a:ea typeface="微软雅黑"/>
                <a:cs typeface="Calibri"/>
              </a:rPr>
              <a:t>modelClassifier.fit</a:t>
            </a:r>
            <a:r>
              <a:rPr lang="en-US" altLang="zh-CN" sz="1600" dirty="0">
                <a:latin typeface="微软雅黑"/>
                <a:ea typeface="微软雅黑"/>
                <a:cs typeface="Calibri"/>
              </a:rPr>
              <a:t>(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如</a:t>
            </a:r>
            <a:r>
              <a:rPr lang="en-US" altLang="zh-CN" sz="1600" dirty="0" err="1">
                <a:latin typeface="微软雅黑"/>
                <a:ea typeface="微软雅黑"/>
                <a:cs typeface="Calibri"/>
              </a:rPr>
              <a:t>LGBMClassifier.fit</a:t>
            </a:r>
            <a:r>
              <a:rPr lang="en-US" altLang="zh-CN" sz="1600" dirty="0">
                <a:latin typeface="微软雅黑"/>
                <a:ea typeface="微软雅黑"/>
                <a:cs typeface="Calibri"/>
              </a:rPr>
              <a:t>)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进行参数调优</a:t>
            </a:r>
            <a:endParaRPr lang="pt-BR" altLang="zh-CN" sz="1600" dirty="0">
              <a:latin typeface="微软雅黑"/>
              <a:ea typeface="微软雅黑"/>
              <a:cs typeface="Calibri"/>
            </a:endParaRPr>
          </a:p>
        </p:txBody>
      </p:sp>
      <p:sp>
        <p:nvSpPr>
          <p:cNvPr id="72" name="TextBox 12">
            <a:extLst>
              <a:ext uri="{FF2B5EF4-FFF2-40B4-BE49-F238E27FC236}">
                <a16:creationId xmlns:a16="http://schemas.microsoft.com/office/drawing/2014/main" id="{A766DDE0-43ED-4272-D814-027DC548EE3B}"/>
              </a:ext>
            </a:extLst>
          </p:cNvPr>
          <p:cNvSpPr txBox="1"/>
          <p:nvPr/>
        </p:nvSpPr>
        <p:spPr>
          <a:xfrm>
            <a:off x="6758706" y="451809"/>
            <a:ext cx="5961527" cy="3591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数据预处理：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使用</a:t>
            </a:r>
            <a:r>
              <a:rPr lang="en-US" altLang="zh-CN" sz="1600" dirty="0" err="1">
                <a:latin typeface="微软雅黑"/>
                <a:ea typeface="微软雅黑"/>
                <a:cs typeface="Calibri"/>
              </a:rPr>
              <a:t>fillna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与</a:t>
            </a:r>
            <a:r>
              <a:rPr lang="en-US" altLang="zh-CN" sz="1600" dirty="0" err="1">
                <a:latin typeface="微软雅黑"/>
                <a:ea typeface="微软雅黑"/>
                <a:cs typeface="Calibri"/>
              </a:rPr>
              <a:t>LabelEncoder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进行数据预处理</a:t>
            </a:r>
            <a:endParaRPr lang="pt-BR" altLang="zh-CN" sz="1600" dirty="0">
              <a:latin typeface="微软雅黑"/>
              <a:ea typeface="微软雅黑"/>
              <a:cs typeface="Calibri"/>
            </a:endParaRPr>
          </a:p>
        </p:txBody>
      </p:sp>
      <p:sp>
        <p:nvSpPr>
          <p:cNvPr id="106" name="TextBox 12">
            <a:extLst>
              <a:ext uri="{FF2B5EF4-FFF2-40B4-BE49-F238E27FC236}">
                <a16:creationId xmlns:a16="http://schemas.microsoft.com/office/drawing/2014/main" id="{1160AE62-CF4A-B61D-9ACB-EDFA364D5DFD}"/>
              </a:ext>
            </a:extLst>
          </p:cNvPr>
          <p:cNvSpPr txBox="1"/>
          <p:nvPr/>
        </p:nvSpPr>
        <p:spPr>
          <a:xfrm>
            <a:off x="2807431" y="5785093"/>
            <a:ext cx="5562550" cy="649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导出模型：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使用</a:t>
            </a:r>
            <a:r>
              <a:rPr lang="en-US" altLang="zh-CN" sz="1600" dirty="0" err="1">
                <a:latin typeface="微软雅黑"/>
                <a:ea typeface="微软雅黑"/>
                <a:cs typeface="Calibri"/>
              </a:rPr>
              <a:t>modelClassifier</a:t>
            </a:r>
            <a:r>
              <a:rPr lang="en-US" altLang="zh-CN" sz="1600" dirty="0">
                <a:latin typeface="微软雅黑"/>
                <a:ea typeface="微软雅黑"/>
                <a:cs typeface="Calibri"/>
              </a:rPr>
              <a:t> (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如</a:t>
            </a:r>
            <a:r>
              <a:rPr lang="en-US" altLang="zh-CN" sz="1600" dirty="0" err="1">
                <a:latin typeface="微软雅黑"/>
                <a:ea typeface="微软雅黑"/>
                <a:cs typeface="Calibri"/>
              </a:rPr>
              <a:t>LGBMClassifier</a:t>
            </a:r>
            <a:r>
              <a:rPr lang="en-US" altLang="zh-CN" sz="1600" dirty="0">
                <a:latin typeface="微软雅黑"/>
                <a:ea typeface="微软雅黑"/>
                <a:cs typeface="Calibri"/>
              </a:rPr>
              <a:t>)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或</a:t>
            </a:r>
            <a:r>
              <a:rPr lang="en-US" altLang="zh-CN" sz="1600" dirty="0">
                <a:latin typeface="微软雅黑"/>
                <a:ea typeface="微软雅黑"/>
                <a:cs typeface="Calibri"/>
              </a:rPr>
              <a:t>convert_to_d4p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生成并导出模型</a:t>
            </a:r>
            <a:endParaRPr lang="en-US" altLang="zh-CN" sz="11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0" name="组合 129">
            <a:extLst>
              <a:ext uri="{FF2B5EF4-FFF2-40B4-BE49-F238E27FC236}">
                <a16:creationId xmlns:a16="http://schemas.microsoft.com/office/drawing/2014/main" id="{6B8FF3C3-A622-3D08-0F46-02C803F916FA}"/>
              </a:ext>
            </a:extLst>
          </p:cNvPr>
          <p:cNvGrpSpPr/>
          <p:nvPr/>
        </p:nvGrpSpPr>
        <p:grpSpPr>
          <a:xfrm>
            <a:off x="655599" y="4764865"/>
            <a:ext cx="6875001" cy="1705471"/>
            <a:chOff x="780790" y="5080389"/>
            <a:chExt cx="6875001" cy="1705471"/>
          </a:xfrm>
        </p:grpSpPr>
        <p:sp>
          <p:nvSpPr>
            <p:cNvPr id="120" name="矩形: 圆角 119">
              <a:extLst>
                <a:ext uri="{FF2B5EF4-FFF2-40B4-BE49-F238E27FC236}">
                  <a16:creationId xmlns:a16="http://schemas.microsoft.com/office/drawing/2014/main" id="{B59877B9-7D0A-680F-37BC-A20223ABFCE7}"/>
                </a:ext>
              </a:extLst>
            </p:cNvPr>
            <p:cNvSpPr/>
            <p:nvPr/>
          </p:nvSpPr>
          <p:spPr>
            <a:xfrm>
              <a:off x="5941291" y="5080389"/>
              <a:ext cx="1714500" cy="733250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model</a:t>
              </a:r>
              <a:endParaRPr lang="zh-CN" altLang="en-US" dirty="0"/>
            </a:p>
          </p:txBody>
        </p:sp>
        <p:cxnSp>
          <p:nvCxnSpPr>
            <p:cNvPr id="121" name="直接箭头连接符 120">
              <a:extLst>
                <a:ext uri="{FF2B5EF4-FFF2-40B4-BE49-F238E27FC236}">
                  <a16:creationId xmlns:a16="http://schemas.microsoft.com/office/drawing/2014/main" id="{803CC7D0-A3ED-D12E-F218-DAD47BD22591}"/>
                </a:ext>
              </a:extLst>
            </p:cNvPr>
            <p:cNvCxnSpPr>
              <a:cxnSpLocks/>
              <a:stCxn id="81" idx="3"/>
              <a:endCxn id="120" idx="1"/>
            </p:cNvCxnSpPr>
            <p:nvPr/>
          </p:nvCxnSpPr>
          <p:spPr>
            <a:xfrm>
              <a:off x="5574481" y="5438627"/>
              <a:ext cx="366810" cy="838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24" name="矩形: 圆角 123">
              <a:extLst>
                <a:ext uri="{FF2B5EF4-FFF2-40B4-BE49-F238E27FC236}">
                  <a16:creationId xmlns:a16="http://schemas.microsoft.com/office/drawing/2014/main" id="{D544C292-8FE4-70D2-CE63-8EB1B2B91500}"/>
                </a:ext>
              </a:extLst>
            </p:cNvPr>
            <p:cNvSpPr/>
            <p:nvPr/>
          </p:nvSpPr>
          <p:spPr>
            <a:xfrm>
              <a:off x="780790" y="6052610"/>
              <a:ext cx="1714500" cy="733250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model</a:t>
              </a:r>
              <a:endParaRPr lang="zh-CN" altLang="en-US" dirty="0"/>
            </a:p>
          </p:txBody>
        </p:sp>
        <p:cxnSp>
          <p:nvCxnSpPr>
            <p:cNvPr id="125" name="直接箭头连接符 124">
              <a:extLst>
                <a:ext uri="{FF2B5EF4-FFF2-40B4-BE49-F238E27FC236}">
                  <a16:creationId xmlns:a16="http://schemas.microsoft.com/office/drawing/2014/main" id="{2D8C6FBA-BB4B-0112-36C2-7BBACA858D1B}"/>
                </a:ext>
              </a:extLst>
            </p:cNvPr>
            <p:cNvCxnSpPr>
              <a:cxnSpLocks/>
              <a:stCxn id="80" idx="2"/>
              <a:endCxn id="124" idx="0"/>
            </p:cNvCxnSpPr>
            <p:nvPr/>
          </p:nvCxnSpPr>
          <p:spPr>
            <a:xfrm>
              <a:off x="1638040" y="5798627"/>
              <a:ext cx="0" cy="25398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6" name="矩形: 圆角 135">
            <a:extLst>
              <a:ext uri="{FF2B5EF4-FFF2-40B4-BE49-F238E27FC236}">
                <a16:creationId xmlns:a16="http://schemas.microsoft.com/office/drawing/2014/main" id="{63567CCF-3E5D-9F88-052D-96A3F238E71B}"/>
              </a:ext>
            </a:extLst>
          </p:cNvPr>
          <p:cNvSpPr/>
          <p:nvPr/>
        </p:nvSpPr>
        <p:spPr>
          <a:xfrm>
            <a:off x="7983526" y="4760998"/>
            <a:ext cx="1714500" cy="73325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inference</a:t>
            </a:r>
            <a:endParaRPr lang="zh-CN" altLang="en-US" dirty="0"/>
          </a:p>
        </p:txBody>
      </p:sp>
      <p:cxnSp>
        <p:nvCxnSpPr>
          <p:cNvPr id="140" name="直接箭头连接符 139">
            <a:extLst>
              <a:ext uri="{FF2B5EF4-FFF2-40B4-BE49-F238E27FC236}">
                <a16:creationId xmlns:a16="http://schemas.microsoft.com/office/drawing/2014/main" id="{6139F89D-9CF0-F2FA-3011-9EDC34C4F5A5}"/>
              </a:ext>
            </a:extLst>
          </p:cNvPr>
          <p:cNvCxnSpPr>
            <a:cxnSpLocks/>
            <a:stCxn id="120" idx="3"/>
            <a:endCxn id="136" idx="1"/>
          </p:cNvCxnSpPr>
          <p:nvPr/>
        </p:nvCxnSpPr>
        <p:spPr>
          <a:xfrm flipV="1">
            <a:off x="7530600" y="5127623"/>
            <a:ext cx="452926" cy="38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5" name="TextBox 12">
            <a:extLst>
              <a:ext uri="{FF2B5EF4-FFF2-40B4-BE49-F238E27FC236}">
                <a16:creationId xmlns:a16="http://schemas.microsoft.com/office/drawing/2014/main" id="{EE62AE63-FEF3-0969-8AD0-BD526F83D913}"/>
              </a:ext>
            </a:extLst>
          </p:cNvPr>
          <p:cNvSpPr txBox="1"/>
          <p:nvPr/>
        </p:nvSpPr>
        <p:spPr>
          <a:xfrm>
            <a:off x="8784835" y="4436165"/>
            <a:ext cx="2928573" cy="649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模型推理：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支持</a:t>
            </a:r>
            <a:r>
              <a:rPr lang="en-US" altLang="zh-CN" sz="1600" dirty="0">
                <a:latin typeface="微软雅黑"/>
                <a:ea typeface="微软雅黑"/>
                <a:cs typeface="Calibri"/>
              </a:rPr>
              <a:t>python/C++</a:t>
            </a:r>
            <a:r>
              <a:rPr lang="zh-CN" altLang="en-US" sz="1600" dirty="0">
                <a:latin typeface="微软雅黑"/>
                <a:ea typeface="微软雅黑"/>
                <a:cs typeface="Calibri"/>
              </a:rPr>
              <a:t>两种语言的进行推理</a:t>
            </a:r>
            <a:endParaRPr lang="en-US" altLang="zh-CN" sz="11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B9E25D22-B79C-AA0C-CB52-29D4B179BA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3050" y="6372226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86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2827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22" grpId="0"/>
      <p:bldP spid="23" grpId="0"/>
      <p:bldP spid="72" grpId="0"/>
      <p:bldP spid="106" grpId="0"/>
      <p:bldP spid="136" grpId="0" animBg="1"/>
      <p:bldP spid="1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rot="16200000">
            <a:off x="-573188" y="585048"/>
            <a:ext cx="3383926" cy="223754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grpSp>
        <p:nvGrpSpPr>
          <p:cNvPr id="6" name="组合 5"/>
          <p:cNvGrpSpPr/>
          <p:nvPr/>
        </p:nvGrpSpPr>
        <p:grpSpPr>
          <a:xfrm>
            <a:off x="0" y="0"/>
            <a:ext cx="709460" cy="831407"/>
            <a:chOff x="576067" y="4952474"/>
            <a:chExt cx="892339" cy="1045721"/>
          </a:xfrm>
        </p:grpSpPr>
        <p:sp>
          <p:nvSpPr>
            <p:cNvPr id="7" name="Square">
              <a:extLst>
                <a:ext uri="{FF2B5EF4-FFF2-40B4-BE49-F238E27FC236}">
                  <a16:creationId xmlns:a16="http://schemas.microsoft.com/office/drawing/2014/main" id="{99F366F8-DC49-4E0B-B131-1FB92CC518E3}"/>
                </a:ext>
              </a:extLst>
            </p:cNvPr>
            <p:cNvSpPr/>
            <p:nvPr/>
          </p:nvSpPr>
          <p:spPr>
            <a:xfrm>
              <a:off x="861107" y="5390896"/>
              <a:ext cx="607299" cy="607299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10443275-64C7-4249-92B8-990C3BB41279}"/>
                </a:ext>
              </a:extLst>
            </p:cNvPr>
            <p:cNvSpPr/>
            <p:nvPr/>
          </p:nvSpPr>
          <p:spPr>
            <a:xfrm>
              <a:off x="576067" y="5108797"/>
              <a:ext cx="286654" cy="282073"/>
            </a:xfrm>
            <a:prstGeom prst="rect">
              <a:avLst/>
            </a:prstGeom>
            <a:solidFill>
              <a:srgbClr val="00C7FD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85908D9A-1608-44B4-A0A3-FC9E665728CA}"/>
                </a:ext>
              </a:extLst>
            </p:cNvPr>
            <p:cNvSpPr/>
            <p:nvPr/>
          </p:nvSpPr>
          <p:spPr>
            <a:xfrm>
              <a:off x="861107" y="4952474"/>
              <a:ext cx="157461" cy="157461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</p:grpSp>
      <p:pic>
        <p:nvPicPr>
          <p:cNvPr id="10" name="图片 9" descr="01-0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37356" y="161132"/>
            <a:ext cx="1357322" cy="69689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4648" y="990775"/>
            <a:ext cx="2237549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8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数据评估</a:t>
            </a:r>
            <a:endParaRPr lang="en-US" altLang="zh-CN" sz="18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14"/>
          <p:cNvSpPr>
            <a:spLocks noGrp="1"/>
          </p:cNvSpPr>
          <p:nvPr>
            <p:ph type="sldNum" sz="quarter" idx="12"/>
          </p:nvPr>
        </p:nvSpPr>
        <p:spPr>
          <a:xfrm>
            <a:off x="8768361" y="6357822"/>
            <a:ext cx="2844430" cy="365210"/>
          </a:xfrm>
        </p:spPr>
        <p:txBody>
          <a:bodyPr/>
          <a:lstStyle/>
          <a:p>
            <a:fld id="{EAB89FFF-3F45-4680-8077-8C59E659A6AA}" type="slidenum">
              <a:rPr lang="zh-CN" altLang="en-US" smtClean="0"/>
              <a:pPr/>
              <a:t>5</a:t>
            </a:fld>
            <a:endParaRPr lang="zh-CN" altLang="en-US"/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0078F2EF-6684-80FF-8AA5-C854B7227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4689439"/>
              </p:ext>
            </p:extLst>
          </p:nvPr>
        </p:nvGraphicFramePr>
        <p:xfrm>
          <a:off x="4760689" y="2334941"/>
          <a:ext cx="7137144" cy="254508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321014">
                  <a:extLst>
                    <a:ext uri="{9D8B030D-6E8A-4147-A177-3AD203B41FA5}">
                      <a16:colId xmlns:a16="http://schemas.microsoft.com/office/drawing/2014/main" val="2927347379"/>
                    </a:ext>
                  </a:extLst>
                </a:gridCol>
                <a:gridCol w="1321014">
                  <a:extLst>
                    <a:ext uri="{9D8B030D-6E8A-4147-A177-3AD203B41FA5}">
                      <a16:colId xmlns:a16="http://schemas.microsoft.com/office/drawing/2014/main" val="3051726409"/>
                    </a:ext>
                  </a:extLst>
                </a:gridCol>
                <a:gridCol w="1853088">
                  <a:extLst>
                    <a:ext uri="{9D8B030D-6E8A-4147-A177-3AD203B41FA5}">
                      <a16:colId xmlns:a16="http://schemas.microsoft.com/office/drawing/2014/main" val="3863771602"/>
                    </a:ext>
                  </a:extLst>
                </a:gridCol>
                <a:gridCol w="1321014">
                  <a:extLst>
                    <a:ext uri="{9D8B030D-6E8A-4147-A177-3AD203B41FA5}">
                      <a16:colId xmlns:a16="http://schemas.microsoft.com/office/drawing/2014/main" val="1428218945"/>
                    </a:ext>
                  </a:extLst>
                </a:gridCol>
                <a:gridCol w="1321014">
                  <a:extLst>
                    <a:ext uri="{9D8B030D-6E8A-4147-A177-3AD203B41FA5}">
                      <a16:colId xmlns:a16="http://schemas.microsoft.com/office/drawing/2014/main" val="105643506"/>
                    </a:ext>
                  </a:extLst>
                </a:gridCol>
              </a:tblGrid>
              <a:tr h="1981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输入数据量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模型类型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加速类型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推理总时间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加速比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22490281"/>
                  </a:ext>
                </a:extLst>
              </a:tr>
              <a:tr h="198120"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1965758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lightgbm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420ms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61696047"/>
                  </a:ext>
                </a:extLst>
              </a:tr>
              <a:tr h="1981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daal4p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80ms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5.25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6741310"/>
                  </a:ext>
                </a:extLst>
              </a:tr>
              <a:tr h="1981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oneDAL</a:t>
                      </a:r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(C++)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40ms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10.5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59476921"/>
                  </a:ext>
                </a:extLst>
              </a:tr>
              <a:tr h="1981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xgboost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88ms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47351269"/>
                  </a:ext>
                </a:extLst>
              </a:tr>
              <a:tr h="1981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daal4p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80ms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1.1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46358792"/>
                  </a:ext>
                </a:extLst>
              </a:tr>
              <a:tr h="1981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oneDAL</a:t>
                      </a:r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(C++)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30ms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2.667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0756944"/>
                  </a:ext>
                </a:extLst>
              </a:tr>
              <a:tr h="1981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catboost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158ms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0656860"/>
                  </a:ext>
                </a:extLst>
              </a:tr>
              <a:tr h="1981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daal4p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58ms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2.72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4868378"/>
                  </a:ext>
                </a:extLst>
              </a:tr>
              <a:tr h="19812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oneDAL (C++)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20ms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7.9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33010930"/>
                  </a:ext>
                </a:extLst>
              </a:tr>
            </a:tbl>
          </a:graphicData>
        </a:graphic>
      </p:graphicFrame>
      <p:graphicFrame>
        <p:nvGraphicFramePr>
          <p:cNvPr id="29" name="表格 28">
            <a:extLst>
              <a:ext uri="{FF2B5EF4-FFF2-40B4-BE49-F238E27FC236}">
                <a16:creationId xmlns:a16="http://schemas.microsoft.com/office/drawing/2014/main" id="{09B72E95-A217-C62D-0EE2-07B1567328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106997"/>
              </p:ext>
            </p:extLst>
          </p:nvPr>
        </p:nvGraphicFramePr>
        <p:xfrm>
          <a:off x="4760689" y="5228389"/>
          <a:ext cx="6210301" cy="100584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3100395">
                  <a:extLst>
                    <a:ext uri="{9D8B030D-6E8A-4147-A177-3AD203B41FA5}">
                      <a16:colId xmlns:a16="http://schemas.microsoft.com/office/drawing/2014/main" val="2610911608"/>
                    </a:ext>
                  </a:extLst>
                </a:gridCol>
                <a:gridCol w="913000">
                  <a:extLst>
                    <a:ext uri="{9D8B030D-6E8A-4147-A177-3AD203B41FA5}">
                      <a16:colId xmlns:a16="http://schemas.microsoft.com/office/drawing/2014/main" val="29374137"/>
                    </a:ext>
                  </a:extLst>
                </a:gridCol>
                <a:gridCol w="913000">
                  <a:extLst>
                    <a:ext uri="{9D8B030D-6E8A-4147-A177-3AD203B41FA5}">
                      <a16:colId xmlns:a16="http://schemas.microsoft.com/office/drawing/2014/main" val="3128535351"/>
                    </a:ext>
                  </a:extLst>
                </a:gridCol>
                <a:gridCol w="1283906">
                  <a:extLst>
                    <a:ext uri="{9D8B030D-6E8A-4147-A177-3AD203B41FA5}">
                      <a16:colId xmlns:a16="http://schemas.microsoft.com/office/drawing/2014/main" val="4026551169"/>
                    </a:ext>
                  </a:extLst>
                </a:gridCol>
              </a:tblGrid>
              <a:tr h="198120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effectLst/>
                        </a:rPr>
                        <a:t>Accurary</a:t>
                      </a:r>
                      <a:r>
                        <a:rPr lang="en-US" sz="1600" u="none" strike="noStrike" dirty="0">
                          <a:effectLst/>
                        </a:rPr>
                        <a:t> = 0.88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3921281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u="none" strike="noStrike" dirty="0">
                          <a:effectLst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Precision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recall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f1-score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95228261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Safe to drink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0.98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0.84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>
                          <a:effectLst/>
                        </a:rPr>
                        <a:t>0.91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36213359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Not Safe to drink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0.73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0.97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u="none" strike="noStrike" dirty="0">
                          <a:effectLst/>
                        </a:rPr>
                        <a:t>0.83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12100308"/>
                  </a:ext>
                </a:extLst>
              </a:tr>
            </a:tbl>
          </a:graphicData>
        </a:graphic>
      </p:graphicFrame>
      <p:sp>
        <p:nvSpPr>
          <p:cNvPr id="13" name="内容占位符 1">
            <a:extLst>
              <a:ext uri="{FF2B5EF4-FFF2-40B4-BE49-F238E27FC236}">
                <a16:creationId xmlns:a16="http://schemas.microsoft.com/office/drawing/2014/main" id="{903933EB-CA6C-6D9D-3961-9BE0B69220E5}"/>
              </a:ext>
            </a:extLst>
          </p:cNvPr>
          <p:cNvSpPr txBox="1">
            <a:spLocks/>
          </p:cNvSpPr>
          <p:nvPr/>
        </p:nvSpPr>
        <p:spPr>
          <a:xfrm>
            <a:off x="2005077" y="813684"/>
            <a:ext cx="11721523" cy="5296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560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90000"/>
              <a:buFont typeface="Wingdings" pitchFamily="2" charset="2"/>
              <a:buChar char="q"/>
              <a:defRPr sz="2800" b="1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defRPr>
            </a:lvl1pPr>
            <a:lvl2pPr marL="685800" indent="-2349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Wingdings" pitchFamily="2" charset="2"/>
              <a:buChar char="n"/>
              <a:defRPr sz="24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98583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v"/>
              <a:defRPr sz="20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 marL="126206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ü"/>
              <a:defRPr sz="1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4pPr>
            <a:lvl5pPr marL="1524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355600">
              <a:spcBef>
                <a:spcPts val="1000"/>
              </a:spcBef>
              <a:buClr>
                <a:srgbClr val="4472C4"/>
              </a:buClr>
              <a:buFont typeface="Wingdings" pitchFamily="2" charset="2"/>
              <a:buChar char="q"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测试部署环境：</a:t>
            </a:r>
          </a:p>
          <a:p>
            <a:pPr lvl="2" indent="-355600">
              <a:spcBef>
                <a:spcPts val="1000"/>
              </a:spcBef>
              <a:buClr>
                <a:srgbClr val="4472C4"/>
              </a:buClr>
              <a:buFont typeface="Wingdings" panose="05000000000000000000" pitchFamily="2" charset="2"/>
              <a:buChar char="n"/>
              <a:defRPr/>
            </a:pPr>
            <a:r>
              <a:rPr kumimoji="0" lang="zh-CN" altLang="en-US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软件信息：</a:t>
            </a:r>
            <a:r>
              <a:rPr kumimoji="0" lang="en-US" altLang="zh-CN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Ubuntu20.04</a:t>
            </a:r>
            <a:r>
              <a:rPr kumimoji="0" lang="zh-CN" altLang="en-US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、</a:t>
            </a:r>
            <a:r>
              <a:rPr kumimoji="0" lang="en-US" altLang="zh-CN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daal4py</a:t>
            </a:r>
            <a:r>
              <a:rPr kumimoji="0" lang="zh-CN" altLang="en-US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、</a:t>
            </a:r>
            <a:r>
              <a:rPr kumimoji="0" lang="en-US" altLang="zh-CN" sz="170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lightgbm</a:t>
            </a:r>
            <a:r>
              <a:rPr kumimoji="0" lang="zh-CN" altLang="en-US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、</a:t>
            </a:r>
            <a:r>
              <a:rPr kumimoji="0" lang="en-US" altLang="zh-CN" sz="170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xgboost</a:t>
            </a:r>
            <a:r>
              <a:rPr kumimoji="0" lang="zh-CN" altLang="en-US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、</a:t>
            </a:r>
            <a:r>
              <a:rPr kumimoji="0" lang="en-US" altLang="zh-CN" sz="170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catboost</a:t>
            </a:r>
            <a:r>
              <a:rPr kumimoji="0" lang="zh-CN" altLang="en-US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、</a:t>
            </a:r>
            <a:r>
              <a:rPr kumimoji="0" lang="en-US" altLang="zh-CN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scikit-learn-</a:t>
            </a:r>
            <a:r>
              <a:rPr kumimoji="0" lang="en-US" altLang="zh-CN" sz="170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intelex</a:t>
            </a:r>
            <a:endParaRPr kumimoji="0" lang="en-US" altLang="zh-CN" sz="170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lvl="2" indent="-355600">
              <a:spcBef>
                <a:spcPts val="1000"/>
              </a:spcBef>
              <a:buClr>
                <a:srgbClr val="4472C4"/>
              </a:buClr>
              <a:buFont typeface="Wingdings" panose="05000000000000000000" pitchFamily="2" charset="2"/>
              <a:buChar char="n"/>
              <a:defRPr/>
            </a:pPr>
            <a:r>
              <a:rPr kumimoji="0" lang="zh-CN" altLang="en-US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硬件平台：</a:t>
            </a:r>
            <a:r>
              <a:rPr kumimoji="0" lang="en-US" altLang="zh-CN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Intel(R) Core(TM) i9-12900K</a:t>
            </a:r>
          </a:p>
          <a:p>
            <a:pPr lvl="1" indent="-355600">
              <a:spcBef>
                <a:spcPts val="1000"/>
              </a:spcBef>
              <a:buClr>
                <a:srgbClr val="4472C4"/>
              </a:buClr>
              <a:buFont typeface="Wingdings" pitchFamily="2" charset="2"/>
              <a:buChar char="q"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推理延迟：对比可见，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catboost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延迟最低</a:t>
            </a:r>
          </a:p>
          <a:p>
            <a:pPr marL="355600" marR="0" lvl="0" indent="-355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72C4"/>
              </a:buClr>
              <a:buSzPct val="90000"/>
              <a:buFont typeface="Wingdings" pitchFamily="2" charset="2"/>
              <a:buChar char="q"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55600" marR="0" lvl="0" indent="-355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72C4"/>
              </a:buClr>
              <a:buSzPct val="90000"/>
              <a:buFont typeface="Wingdings" pitchFamily="2" charset="2"/>
              <a:buChar char="q"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72C4"/>
              </a:buClr>
              <a:buSzPct val="90000"/>
              <a:buNone/>
              <a:tabLst/>
              <a:defRPr/>
            </a:pPr>
            <a:endParaRPr lang="en-US" altLang="zh-CN" dirty="0">
              <a:solidFill>
                <a:sysClr val="windowText" lastClr="00000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72C4"/>
              </a:buClr>
              <a:buSzPct val="90000"/>
              <a:buNone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marL="355600" marR="0" lvl="0" indent="-355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72C4"/>
              </a:buClr>
              <a:buSzPct val="90000"/>
              <a:buFont typeface="Wingdings" pitchFamily="2" charset="2"/>
              <a:buChar char="q"/>
              <a:tabLst/>
              <a:defRPr/>
            </a:pP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lvl="1" indent="-355600">
              <a:spcBef>
                <a:spcPts val="1000"/>
              </a:spcBef>
              <a:buClr>
                <a:srgbClr val="4472C4"/>
              </a:buClr>
              <a:buFont typeface="Wingdings" pitchFamily="2" charset="2"/>
              <a:buChar char="q"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预测精度：不同模型预测精度接近，均达到如下水平，差距小于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0.01</a:t>
            </a:r>
          </a:p>
          <a:p>
            <a:pPr marL="685800" marR="0" lvl="1" indent="-2349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4472C4"/>
              </a:buClr>
              <a:buSzPct val="90000"/>
              <a:buFont typeface="Wingdings" pitchFamily="2" charset="2"/>
              <a:buChar char="n"/>
              <a:tabLst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pic>
        <p:nvPicPr>
          <p:cNvPr id="2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F3B55C02-DCCC-9B1E-464B-12500C86E3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3050" y="6357822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325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94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rot="16200000">
            <a:off x="-573188" y="585048"/>
            <a:ext cx="3383926" cy="223754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grpSp>
        <p:nvGrpSpPr>
          <p:cNvPr id="6" name="组合 5"/>
          <p:cNvGrpSpPr/>
          <p:nvPr/>
        </p:nvGrpSpPr>
        <p:grpSpPr>
          <a:xfrm>
            <a:off x="0" y="0"/>
            <a:ext cx="709460" cy="831407"/>
            <a:chOff x="576067" y="4952474"/>
            <a:chExt cx="892339" cy="1045721"/>
          </a:xfrm>
        </p:grpSpPr>
        <p:sp>
          <p:nvSpPr>
            <p:cNvPr id="7" name="Square">
              <a:extLst>
                <a:ext uri="{FF2B5EF4-FFF2-40B4-BE49-F238E27FC236}">
                  <a16:creationId xmlns:a16="http://schemas.microsoft.com/office/drawing/2014/main" id="{99F366F8-DC49-4E0B-B131-1FB92CC518E3}"/>
                </a:ext>
              </a:extLst>
            </p:cNvPr>
            <p:cNvSpPr/>
            <p:nvPr/>
          </p:nvSpPr>
          <p:spPr>
            <a:xfrm>
              <a:off x="861107" y="5390896"/>
              <a:ext cx="607299" cy="607299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10443275-64C7-4249-92B8-990C3BB41279}"/>
                </a:ext>
              </a:extLst>
            </p:cNvPr>
            <p:cNvSpPr/>
            <p:nvPr/>
          </p:nvSpPr>
          <p:spPr>
            <a:xfrm>
              <a:off x="576067" y="5108797"/>
              <a:ext cx="286654" cy="282073"/>
            </a:xfrm>
            <a:prstGeom prst="rect">
              <a:avLst/>
            </a:prstGeom>
            <a:solidFill>
              <a:srgbClr val="00C7FD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85908D9A-1608-44B4-A0A3-FC9E665728CA}"/>
                </a:ext>
              </a:extLst>
            </p:cNvPr>
            <p:cNvSpPr/>
            <p:nvPr/>
          </p:nvSpPr>
          <p:spPr>
            <a:xfrm>
              <a:off x="861107" y="4952474"/>
              <a:ext cx="157461" cy="157461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</p:grpSp>
      <p:pic>
        <p:nvPicPr>
          <p:cNvPr id="10" name="图片 9" descr="01-0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37356" y="161132"/>
            <a:ext cx="1357322" cy="69689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4648" y="990775"/>
            <a:ext cx="2237549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8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图形化推理</a:t>
            </a:r>
            <a:endParaRPr lang="en-US" altLang="zh-CN" sz="18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14"/>
          <p:cNvSpPr>
            <a:spLocks noGrp="1"/>
          </p:cNvSpPr>
          <p:nvPr>
            <p:ph type="sldNum" sz="quarter" idx="12"/>
          </p:nvPr>
        </p:nvSpPr>
        <p:spPr>
          <a:xfrm>
            <a:off x="8736463" y="6357822"/>
            <a:ext cx="2844430" cy="365210"/>
          </a:xfrm>
        </p:spPr>
        <p:txBody>
          <a:bodyPr/>
          <a:lstStyle/>
          <a:p>
            <a:fld id="{EAB89FFF-3F45-4680-8077-8C59E659A6AA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13" name="内容占位符 1">
            <a:extLst>
              <a:ext uri="{FF2B5EF4-FFF2-40B4-BE49-F238E27FC236}">
                <a16:creationId xmlns:a16="http://schemas.microsoft.com/office/drawing/2014/main" id="{903933EB-CA6C-6D9D-3961-9BE0B69220E5}"/>
              </a:ext>
            </a:extLst>
          </p:cNvPr>
          <p:cNvSpPr txBox="1">
            <a:spLocks/>
          </p:cNvSpPr>
          <p:nvPr/>
        </p:nvSpPr>
        <p:spPr>
          <a:xfrm>
            <a:off x="2005077" y="813684"/>
            <a:ext cx="11721523" cy="5296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560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90000"/>
              <a:buFont typeface="Wingdings" pitchFamily="2" charset="2"/>
              <a:buChar char="q"/>
              <a:defRPr sz="2800" b="1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defRPr>
            </a:lvl1pPr>
            <a:lvl2pPr marL="685800" indent="-2349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Wingdings" pitchFamily="2" charset="2"/>
              <a:buChar char="n"/>
              <a:defRPr sz="24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98583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v"/>
              <a:defRPr sz="20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 marL="126206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ü"/>
              <a:defRPr sz="1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4pPr>
            <a:lvl5pPr marL="1524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355600">
              <a:spcBef>
                <a:spcPts val="1000"/>
              </a:spcBef>
              <a:buClr>
                <a:srgbClr val="4472C4"/>
              </a:buClr>
              <a:buFont typeface="Wingdings" pitchFamily="2" charset="2"/>
              <a:buChar char="q"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图形化推理：</a:t>
            </a:r>
          </a:p>
          <a:p>
            <a:pPr lvl="2" indent="-355600">
              <a:spcBef>
                <a:spcPts val="1000"/>
              </a:spcBef>
              <a:buClr>
                <a:srgbClr val="4472C4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700" noProof="0" dirty="0">
                <a:solidFill>
                  <a:sysClr val="windowText" lastClr="000000"/>
                </a:solidFill>
                <a:cs typeface="Times New Roman" pitchFamily="18" charset="0"/>
              </a:rPr>
              <a:t>采用</a:t>
            </a:r>
            <a:r>
              <a:rPr kumimoji="0" lang="en-US" altLang="zh-CN" sz="170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streamlit</a:t>
            </a:r>
            <a:r>
              <a:rPr kumimoji="0" lang="zh-CN" altLang="en-US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框架编写前端，并将</a:t>
            </a:r>
            <a:r>
              <a:rPr lang="en-US" altLang="zh-CN" sz="1700" dirty="0">
                <a:solidFill>
                  <a:sysClr val="windowText" lastClr="000000"/>
                </a:solidFill>
                <a:cs typeface="Times New Roman" pitchFamily="18" charset="0"/>
                <a:hlinkClick r:id="rId6"/>
              </a:rPr>
              <a:t>Fresh Water Quality Predictor</a:t>
            </a:r>
            <a:r>
              <a:rPr lang="zh-CN" altLang="en-US" sz="1700" dirty="0">
                <a:solidFill>
                  <a:sysClr val="windowText" lastClr="000000"/>
                </a:solidFill>
                <a:cs typeface="Times New Roman" pitchFamily="18" charset="0"/>
              </a:rPr>
              <a:t>实机部署</a:t>
            </a:r>
            <a:endParaRPr kumimoji="0" lang="en-US" altLang="zh-CN" sz="170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lvl="2" indent="-355600">
              <a:spcBef>
                <a:spcPts val="1000"/>
              </a:spcBef>
              <a:buClr>
                <a:srgbClr val="4472C4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700" dirty="0">
                <a:solidFill>
                  <a:sysClr val="windowText" lastClr="000000"/>
                </a:solidFill>
                <a:cs typeface="Times New Roman" pitchFamily="18" charset="0"/>
              </a:rPr>
              <a:t>提供了共计</a:t>
            </a:r>
            <a:r>
              <a:rPr lang="zh-CN" altLang="en-US" sz="1700" b="1" dirty="0">
                <a:solidFill>
                  <a:srgbClr val="FF0000"/>
                </a:solidFill>
                <a:cs typeface="Times New Roman" pitchFamily="18" charset="0"/>
              </a:rPr>
              <a:t>六种后端模型</a:t>
            </a:r>
            <a:r>
              <a:rPr lang="zh-CN" altLang="en-US" sz="1700" dirty="0">
                <a:solidFill>
                  <a:sysClr val="windowText" lastClr="000000"/>
                </a:solidFill>
                <a:cs typeface="Times New Roman" pitchFamily="18" charset="0"/>
              </a:rPr>
              <a:t>选择</a:t>
            </a:r>
            <a:endParaRPr kumimoji="0" lang="en-US" altLang="zh-CN" sz="170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lvl="2" indent="-355600">
              <a:spcBef>
                <a:spcPts val="1000"/>
              </a:spcBef>
              <a:buClr>
                <a:srgbClr val="4472C4"/>
              </a:buClr>
              <a:buFont typeface="Wingdings" panose="05000000000000000000" pitchFamily="2" charset="2"/>
              <a:buChar char="n"/>
              <a:defRPr/>
            </a:pPr>
            <a:r>
              <a:rPr kumimoji="0" lang="zh-CN" altLang="en-US" sz="170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支持单个数据输入或</a:t>
            </a:r>
            <a:r>
              <a:rPr kumimoji="0" lang="zh-CN" altLang="en-US" sz="17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批量输入</a:t>
            </a:r>
            <a:endParaRPr kumimoji="0" lang="en-US" altLang="zh-CN" sz="17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5E81FD8-FD23-6D6D-6DFD-7D232B79AE63}"/>
              </a:ext>
            </a:extLst>
          </p:cNvPr>
          <p:cNvGrpSpPr/>
          <p:nvPr/>
        </p:nvGrpSpPr>
        <p:grpSpPr>
          <a:xfrm>
            <a:off x="3678865" y="2307201"/>
            <a:ext cx="8511548" cy="3954324"/>
            <a:chOff x="3678865" y="2307201"/>
            <a:chExt cx="8511548" cy="3954324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DD9A9780-8A10-9D50-1557-5D098FA152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678865" y="2307201"/>
              <a:ext cx="8511548" cy="3954324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5DB41E38-C6E4-8877-9BF0-98B04C0585EB}"/>
                </a:ext>
              </a:extLst>
            </p:cNvPr>
            <p:cNvSpPr/>
            <p:nvPr/>
          </p:nvSpPr>
          <p:spPr>
            <a:xfrm>
              <a:off x="5928256" y="3264195"/>
              <a:ext cx="3981288" cy="11376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C94AC4E-8768-5513-1A16-41C333C550E5}"/>
                </a:ext>
              </a:extLst>
            </p:cNvPr>
            <p:cNvSpPr/>
            <p:nvPr/>
          </p:nvSpPr>
          <p:spPr>
            <a:xfrm>
              <a:off x="5928256" y="4603148"/>
              <a:ext cx="3981288" cy="11376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86C51E34-357F-41EB-FBD8-93E589091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703050" y="6372226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802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10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/>
          <p:cNvSpPr/>
          <p:nvPr/>
        </p:nvSpPr>
        <p:spPr>
          <a:xfrm rot="16200000">
            <a:off x="-573188" y="585048"/>
            <a:ext cx="3383926" cy="223754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grpSp>
        <p:nvGrpSpPr>
          <p:cNvPr id="6" name="组合 5"/>
          <p:cNvGrpSpPr/>
          <p:nvPr/>
        </p:nvGrpSpPr>
        <p:grpSpPr>
          <a:xfrm>
            <a:off x="0" y="0"/>
            <a:ext cx="709460" cy="831407"/>
            <a:chOff x="576067" y="4952474"/>
            <a:chExt cx="892339" cy="1045721"/>
          </a:xfrm>
        </p:grpSpPr>
        <p:sp>
          <p:nvSpPr>
            <p:cNvPr id="7" name="Square">
              <a:extLst>
                <a:ext uri="{FF2B5EF4-FFF2-40B4-BE49-F238E27FC236}">
                  <a16:creationId xmlns:a16="http://schemas.microsoft.com/office/drawing/2014/main" id="{99F366F8-DC49-4E0B-B131-1FB92CC518E3}"/>
                </a:ext>
              </a:extLst>
            </p:cNvPr>
            <p:cNvSpPr/>
            <p:nvPr/>
          </p:nvSpPr>
          <p:spPr>
            <a:xfrm>
              <a:off x="861107" y="5390896"/>
              <a:ext cx="607299" cy="607299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10443275-64C7-4249-92B8-990C3BB41279}"/>
                </a:ext>
              </a:extLst>
            </p:cNvPr>
            <p:cNvSpPr/>
            <p:nvPr/>
          </p:nvSpPr>
          <p:spPr>
            <a:xfrm>
              <a:off x="576067" y="5108797"/>
              <a:ext cx="286654" cy="282073"/>
            </a:xfrm>
            <a:prstGeom prst="rect">
              <a:avLst/>
            </a:prstGeom>
            <a:solidFill>
              <a:srgbClr val="00C7FD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85908D9A-1608-44B4-A0A3-FC9E665728CA}"/>
                </a:ext>
              </a:extLst>
            </p:cNvPr>
            <p:cNvSpPr/>
            <p:nvPr/>
          </p:nvSpPr>
          <p:spPr>
            <a:xfrm>
              <a:off x="861107" y="4952474"/>
              <a:ext cx="157461" cy="157461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</p:grpSp>
      <p:pic>
        <p:nvPicPr>
          <p:cNvPr id="10" name="图片 9" descr="01-0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37356" y="161132"/>
            <a:ext cx="1357322" cy="69689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4648" y="990775"/>
            <a:ext cx="2237549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18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图形化推理</a:t>
            </a:r>
            <a:endParaRPr lang="en-US" altLang="zh-CN" sz="18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14"/>
          <p:cNvSpPr>
            <a:spLocks noGrp="1"/>
          </p:cNvSpPr>
          <p:nvPr>
            <p:ph type="sldNum" sz="quarter" idx="12"/>
          </p:nvPr>
        </p:nvSpPr>
        <p:spPr>
          <a:xfrm>
            <a:off x="8736463" y="6357822"/>
            <a:ext cx="2844430" cy="365210"/>
          </a:xfrm>
        </p:spPr>
        <p:txBody>
          <a:bodyPr/>
          <a:lstStyle/>
          <a:p>
            <a:fld id="{EAB89FFF-3F45-4680-8077-8C59E659A6AA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13" name="内容占位符 1">
            <a:extLst>
              <a:ext uri="{FF2B5EF4-FFF2-40B4-BE49-F238E27FC236}">
                <a16:creationId xmlns:a16="http://schemas.microsoft.com/office/drawing/2014/main" id="{903933EB-CA6C-6D9D-3961-9BE0B69220E5}"/>
              </a:ext>
            </a:extLst>
          </p:cNvPr>
          <p:cNvSpPr txBox="1">
            <a:spLocks/>
          </p:cNvSpPr>
          <p:nvPr/>
        </p:nvSpPr>
        <p:spPr>
          <a:xfrm>
            <a:off x="2005077" y="813684"/>
            <a:ext cx="11721523" cy="5296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5600" indent="-355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90000"/>
              <a:buFont typeface="Wingdings" pitchFamily="2" charset="2"/>
              <a:buChar char="q"/>
              <a:defRPr sz="2800" b="1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defRPr>
            </a:lvl1pPr>
            <a:lvl2pPr marL="685800" indent="-2349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Wingdings" pitchFamily="2" charset="2"/>
              <a:buChar char="n"/>
              <a:defRPr sz="24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985838" indent="-2730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v"/>
              <a:defRPr sz="20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 marL="1262063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ü"/>
              <a:defRPr sz="1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4pPr>
            <a:lvl5pPr marL="1524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355600">
              <a:spcBef>
                <a:spcPts val="1000"/>
              </a:spcBef>
              <a:buClr>
                <a:srgbClr val="4472C4"/>
              </a:buClr>
              <a:buFont typeface="Wingdings" pitchFamily="2" charset="2"/>
              <a:buChar char="q"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图形化推理：</a:t>
            </a:r>
          </a:p>
          <a:p>
            <a:pPr lvl="2" indent="-355600">
              <a:spcBef>
                <a:spcPts val="1000"/>
              </a:spcBef>
              <a:buClr>
                <a:srgbClr val="4472C4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700" dirty="0">
                <a:cs typeface="Times New Roman" pitchFamily="18" charset="0"/>
              </a:rPr>
              <a:t>支持推理结果的</a:t>
            </a:r>
            <a:r>
              <a:rPr lang="zh-CN" altLang="en-US" sz="1700" b="1" dirty="0">
                <a:solidFill>
                  <a:srgbClr val="FF0000"/>
                </a:solidFill>
                <a:cs typeface="Times New Roman" pitchFamily="18" charset="0"/>
              </a:rPr>
              <a:t>表格化导出</a:t>
            </a:r>
            <a:endParaRPr lang="en-US" altLang="zh-CN" sz="1700" b="1" dirty="0">
              <a:solidFill>
                <a:srgbClr val="FF0000"/>
              </a:solidFill>
              <a:cs typeface="Times New Roman" pitchFamily="18" charset="0"/>
            </a:endParaRPr>
          </a:p>
          <a:p>
            <a:pPr lvl="2" indent="-355600">
              <a:spcBef>
                <a:spcPts val="1000"/>
              </a:spcBef>
              <a:buClr>
                <a:srgbClr val="4472C4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700" dirty="0">
                <a:solidFill>
                  <a:sysClr val="windowText" lastClr="000000"/>
                </a:solidFill>
                <a:cs typeface="Times New Roman" pitchFamily="18" charset="0"/>
              </a:rPr>
              <a:t>提供共计</a:t>
            </a:r>
            <a:r>
              <a:rPr lang="zh-CN" altLang="en-US" sz="1700" b="1" dirty="0">
                <a:solidFill>
                  <a:srgbClr val="FF0000"/>
                </a:solidFill>
                <a:cs typeface="Times New Roman" pitchFamily="18" charset="0"/>
              </a:rPr>
              <a:t>九种数据分析图表</a:t>
            </a:r>
            <a:endParaRPr lang="en-US" altLang="zh-CN" sz="1700" b="1" dirty="0">
              <a:solidFill>
                <a:srgbClr val="FF0000"/>
              </a:solidFill>
              <a:cs typeface="Times New Roman" pitchFamily="18" charset="0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99A4A74-F84B-0D45-7DF1-0E7C7556FFC9}"/>
              </a:ext>
            </a:extLst>
          </p:cNvPr>
          <p:cNvGrpSpPr/>
          <p:nvPr/>
        </p:nvGrpSpPr>
        <p:grpSpPr>
          <a:xfrm>
            <a:off x="3465278" y="1914105"/>
            <a:ext cx="8508269" cy="3952800"/>
            <a:chOff x="3465278" y="1914105"/>
            <a:chExt cx="8508269" cy="3952800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B4178CDB-8197-EC0B-936A-2C1E5E71A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65278" y="1914105"/>
              <a:ext cx="8508269" cy="3952800"/>
            </a:xfrm>
            <a:prstGeom prst="rect">
              <a:avLst/>
            </a:prstGeom>
          </p:spPr>
        </p:pic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237F06BF-5D7B-AA63-2EF4-3FA26CE040D1}"/>
                </a:ext>
              </a:extLst>
            </p:cNvPr>
            <p:cNvSpPr/>
            <p:nvPr/>
          </p:nvSpPr>
          <p:spPr>
            <a:xfrm>
              <a:off x="5609279" y="2551813"/>
              <a:ext cx="4172674" cy="58479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2B8B2AC-30A1-6251-5C4A-733AE4B0CDB7}"/>
                </a:ext>
              </a:extLst>
            </p:cNvPr>
            <p:cNvSpPr/>
            <p:nvPr/>
          </p:nvSpPr>
          <p:spPr>
            <a:xfrm>
              <a:off x="5633075" y="3655779"/>
              <a:ext cx="4172674" cy="154354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A93D3723-F240-D29A-C951-02BF511B39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03050" y="6417876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254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89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>
            <a:extLst>
              <a:ext uri="{FF2B5EF4-FFF2-40B4-BE49-F238E27FC236}">
                <a16:creationId xmlns:a16="http://schemas.microsoft.com/office/drawing/2014/main" id="{C1746424-B60A-BF9D-4D33-188E3EC045DE}"/>
              </a:ext>
            </a:extLst>
          </p:cNvPr>
          <p:cNvGrpSpPr/>
          <p:nvPr/>
        </p:nvGrpSpPr>
        <p:grpSpPr>
          <a:xfrm>
            <a:off x="2577658" y="1422459"/>
            <a:ext cx="5411673" cy="2088655"/>
            <a:chOff x="2577658" y="1422459"/>
            <a:chExt cx="5411673" cy="2088655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44BCCF9-C1D0-DAB7-3034-866CDF2D1489}"/>
                </a:ext>
              </a:extLst>
            </p:cNvPr>
            <p:cNvGrpSpPr/>
            <p:nvPr/>
          </p:nvGrpSpPr>
          <p:grpSpPr>
            <a:xfrm>
              <a:off x="2577658" y="1422459"/>
              <a:ext cx="5411673" cy="2088655"/>
              <a:chOff x="3051401" y="1860106"/>
              <a:chExt cx="5411673" cy="2088655"/>
            </a:xfrm>
          </p:grpSpPr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33DC1E01-F252-A1EB-6DB1-A94A3C0C204F}"/>
                  </a:ext>
                </a:extLst>
              </p:cNvPr>
              <p:cNvSpPr/>
              <p:nvPr/>
            </p:nvSpPr>
            <p:spPr>
              <a:xfrm>
                <a:off x="3051401" y="1860106"/>
                <a:ext cx="5411673" cy="2088655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r>
                  <a:rPr lang="zh-CN" altLang="en-US" sz="2000" dirty="0"/>
                  <a:t>模型生成</a:t>
                </a:r>
              </a:p>
            </p:txBody>
          </p:sp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7F5CD3F8-AC9C-620E-4772-11E0E38391A4}"/>
                  </a:ext>
                </a:extLst>
              </p:cNvPr>
              <p:cNvSpPr/>
              <p:nvPr/>
            </p:nvSpPr>
            <p:spPr>
              <a:xfrm>
                <a:off x="3325060" y="2711759"/>
                <a:ext cx="1260000" cy="5400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/>
                  <a:t>多模型</a:t>
                </a:r>
              </a:p>
            </p:txBody>
          </p:sp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CBD45A0B-AAB0-102F-2426-792C1ABFA2F5}"/>
                  </a:ext>
                </a:extLst>
              </p:cNvPr>
              <p:cNvSpPr/>
              <p:nvPr/>
            </p:nvSpPr>
            <p:spPr>
              <a:xfrm>
                <a:off x="4405060" y="2351759"/>
                <a:ext cx="1260000" cy="5400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/>
                  <a:t>多语言</a:t>
                </a:r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2D9FB92D-45F8-22B0-67DE-0B1A050B3B7F}"/>
                  </a:ext>
                </a:extLst>
              </p:cNvPr>
              <p:cNvSpPr/>
              <p:nvPr/>
            </p:nvSpPr>
            <p:spPr>
              <a:xfrm>
                <a:off x="5485060" y="1991759"/>
                <a:ext cx="1260000" cy="5400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dirty="0"/>
                  <a:t>多框架</a:t>
                </a:r>
              </a:p>
            </p:txBody>
          </p:sp>
        </p:grpSp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CA0F4E50-7696-9FEF-CD28-1432E9D361C5}"/>
                </a:ext>
              </a:extLst>
            </p:cNvPr>
            <p:cNvSpPr/>
            <p:nvPr/>
          </p:nvSpPr>
          <p:spPr>
            <a:xfrm>
              <a:off x="6579609" y="2842866"/>
              <a:ext cx="1260000" cy="540000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/>
                <a:t>参数调优</a:t>
              </a:r>
            </a:p>
          </p:txBody>
        </p:sp>
        <p:cxnSp>
          <p:nvCxnSpPr>
            <p:cNvPr id="26" name="连接符: 曲线 25">
              <a:extLst>
                <a:ext uri="{FF2B5EF4-FFF2-40B4-BE49-F238E27FC236}">
                  <a16:creationId xmlns:a16="http://schemas.microsoft.com/office/drawing/2014/main" id="{44C2BB4F-A85A-452C-55C3-A79FB6B9F82F}"/>
                </a:ext>
              </a:extLst>
            </p:cNvPr>
            <p:cNvCxnSpPr>
              <a:cxnSpLocks/>
              <a:stCxn id="20" idx="2"/>
              <a:endCxn id="25" idx="1"/>
            </p:cNvCxnSpPr>
            <p:nvPr/>
          </p:nvCxnSpPr>
          <p:spPr>
            <a:xfrm rot="16200000" flipH="1">
              <a:off x="5601086" y="2134343"/>
              <a:ext cx="1018754" cy="938292"/>
            </a:xfrm>
            <a:prstGeom prst="curvedConnector2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连接符: 曲线 30">
              <a:extLst>
                <a:ext uri="{FF2B5EF4-FFF2-40B4-BE49-F238E27FC236}">
                  <a16:creationId xmlns:a16="http://schemas.microsoft.com/office/drawing/2014/main" id="{B657F70E-2337-49CB-82FA-2E5816CAE870}"/>
                </a:ext>
              </a:extLst>
            </p:cNvPr>
            <p:cNvCxnSpPr>
              <a:cxnSpLocks/>
              <a:stCxn id="19" idx="2"/>
              <a:endCxn id="25" idx="1"/>
            </p:cNvCxnSpPr>
            <p:nvPr/>
          </p:nvCxnSpPr>
          <p:spPr>
            <a:xfrm rot="16200000" flipH="1">
              <a:off x="5241086" y="1774343"/>
              <a:ext cx="658754" cy="2018292"/>
            </a:xfrm>
            <a:prstGeom prst="curvedConnector2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连接符: 曲线 33">
              <a:extLst>
                <a:ext uri="{FF2B5EF4-FFF2-40B4-BE49-F238E27FC236}">
                  <a16:creationId xmlns:a16="http://schemas.microsoft.com/office/drawing/2014/main" id="{E7B47C91-0EFC-E9DE-08A6-DE651490198E}"/>
                </a:ext>
              </a:extLst>
            </p:cNvPr>
            <p:cNvCxnSpPr>
              <a:cxnSpLocks/>
              <a:stCxn id="17" idx="2"/>
              <a:endCxn id="25" idx="1"/>
            </p:cNvCxnSpPr>
            <p:nvPr/>
          </p:nvCxnSpPr>
          <p:spPr>
            <a:xfrm rot="16200000" flipH="1">
              <a:off x="4881086" y="1414343"/>
              <a:ext cx="298754" cy="3098292"/>
            </a:xfrm>
            <a:prstGeom prst="curvedConnector2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Rectangle"/>
          <p:cNvSpPr/>
          <p:nvPr/>
        </p:nvSpPr>
        <p:spPr>
          <a:xfrm rot="16200000">
            <a:off x="-573188" y="585048"/>
            <a:ext cx="3383926" cy="223754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grpSp>
        <p:nvGrpSpPr>
          <p:cNvPr id="6" name="组合 5"/>
          <p:cNvGrpSpPr/>
          <p:nvPr/>
        </p:nvGrpSpPr>
        <p:grpSpPr>
          <a:xfrm>
            <a:off x="0" y="0"/>
            <a:ext cx="709460" cy="831407"/>
            <a:chOff x="576067" y="4952474"/>
            <a:chExt cx="892339" cy="1045721"/>
          </a:xfrm>
        </p:grpSpPr>
        <p:sp>
          <p:nvSpPr>
            <p:cNvPr id="7" name="Square">
              <a:extLst>
                <a:ext uri="{FF2B5EF4-FFF2-40B4-BE49-F238E27FC236}">
                  <a16:creationId xmlns:a16="http://schemas.microsoft.com/office/drawing/2014/main" id="{99F366F8-DC49-4E0B-B131-1FB92CC518E3}"/>
                </a:ext>
              </a:extLst>
            </p:cNvPr>
            <p:cNvSpPr/>
            <p:nvPr/>
          </p:nvSpPr>
          <p:spPr>
            <a:xfrm>
              <a:off x="861107" y="5390896"/>
              <a:ext cx="607299" cy="607299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8" name="Rectangle">
              <a:extLst>
                <a:ext uri="{FF2B5EF4-FFF2-40B4-BE49-F238E27FC236}">
                  <a16:creationId xmlns:a16="http://schemas.microsoft.com/office/drawing/2014/main" id="{10443275-64C7-4249-92B8-990C3BB41279}"/>
                </a:ext>
              </a:extLst>
            </p:cNvPr>
            <p:cNvSpPr/>
            <p:nvPr/>
          </p:nvSpPr>
          <p:spPr>
            <a:xfrm>
              <a:off x="576067" y="5108797"/>
              <a:ext cx="286654" cy="282073"/>
            </a:xfrm>
            <a:prstGeom prst="rect">
              <a:avLst/>
            </a:prstGeom>
            <a:solidFill>
              <a:srgbClr val="00C7FD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85908D9A-1608-44B4-A0A3-FC9E665728CA}"/>
                </a:ext>
              </a:extLst>
            </p:cNvPr>
            <p:cNvSpPr/>
            <p:nvPr/>
          </p:nvSpPr>
          <p:spPr>
            <a:xfrm>
              <a:off x="861107" y="4952474"/>
              <a:ext cx="157461" cy="157461"/>
            </a:xfrm>
            <a:prstGeom prst="rect">
              <a:avLst/>
            </a:prstGeom>
            <a:solidFill>
              <a:srgbClr val="2872C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algn="ctr" defTabSz="41275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026FC5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/>
            </a:p>
          </p:txBody>
        </p:sp>
      </p:grpSp>
      <p:pic>
        <p:nvPicPr>
          <p:cNvPr id="10" name="图片 9" descr="01-0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37356" y="161132"/>
            <a:ext cx="1357322" cy="69689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4648" y="990775"/>
            <a:ext cx="2237549" cy="12003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方案讨论</a:t>
            </a:r>
            <a:r>
              <a:rPr lang="en-US" altLang="zh-CN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&amp; </a:t>
            </a:r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en-US" altLang="zh-CN" sz="3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14"/>
          <p:cNvSpPr>
            <a:spLocks noGrp="1"/>
          </p:cNvSpPr>
          <p:nvPr>
            <p:ph type="sldNum" sz="quarter" idx="12"/>
          </p:nvPr>
        </p:nvSpPr>
        <p:spPr>
          <a:xfrm>
            <a:off x="8736463" y="6357822"/>
            <a:ext cx="2844430" cy="365210"/>
          </a:xfrm>
        </p:spPr>
        <p:txBody>
          <a:bodyPr/>
          <a:lstStyle/>
          <a:p>
            <a:fld id="{EAB89FFF-3F45-4680-8077-8C59E659A6AA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928485E8-C199-08A7-5EE3-12C3E0BDEC4A}"/>
              </a:ext>
            </a:extLst>
          </p:cNvPr>
          <p:cNvSpPr txBox="1"/>
          <p:nvPr/>
        </p:nvSpPr>
        <p:spPr>
          <a:xfrm>
            <a:off x="3385430" y="997064"/>
            <a:ext cx="3636335" cy="3591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多模型、多语言、多框架的推理模型</a:t>
            </a:r>
            <a:endParaRPr lang="pt-BR" altLang="zh-CN" sz="1600" dirty="0">
              <a:latin typeface="微软雅黑"/>
              <a:ea typeface="微软雅黑"/>
              <a:cs typeface="Calibri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96068DDD-9777-C689-213A-A15EE54F9CF4}"/>
              </a:ext>
            </a:extLst>
          </p:cNvPr>
          <p:cNvSpPr txBox="1"/>
          <p:nvPr/>
        </p:nvSpPr>
        <p:spPr>
          <a:xfrm>
            <a:off x="6077205" y="2431333"/>
            <a:ext cx="4904253" cy="3591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高效准确的自动调优</a:t>
            </a:r>
            <a:endParaRPr lang="pt-BR" altLang="zh-CN" sz="1600" dirty="0">
              <a:latin typeface="微软雅黑"/>
              <a:ea typeface="微软雅黑"/>
              <a:cs typeface="Calibri"/>
            </a:endParaRP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A6C729D3-329C-7F34-52FD-9D536A1F3D68}"/>
              </a:ext>
            </a:extLst>
          </p:cNvPr>
          <p:cNvSpPr txBox="1"/>
          <p:nvPr/>
        </p:nvSpPr>
        <p:spPr>
          <a:xfrm>
            <a:off x="2991890" y="4135278"/>
            <a:ext cx="4367914" cy="3591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前后端分离的</a:t>
            </a:r>
            <a:r>
              <a:rPr lang="en-US" altLang="zh-CN" sz="1600" b="1" dirty="0">
                <a:latin typeface="微软雅黑"/>
                <a:ea typeface="微软雅黑"/>
                <a:cs typeface="Calibri"/>
              </a:rPr>
              <a:t>B/S</a:t>
            </a: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架构</a:t>
            </a:r>
            <a:endParaRPr lang="pt-BR" altLang="zh-CN" sz="1600" dirty="0">
              <a:latin typeface="微软雅黑"/>
              <a:ea typeface="微软雅黑"/>
              <a:cs typeface="Calibri"/>
            </a:endParaRPr>
          </a:p>
        </p:txBody>
      </p:sp>
      <p:sp>
        <p:nvSpPr>
          <p:cNvPr id="3" name="TextBox 12">
            <a:extLst>
              <a:ext uri="{FF2B5EF4-FFF2-40B4-BE49-F238E27FC236}">
                <a16:creationId xmlns:a16="http://schemas.microsoft.com/office/drawing/2014/main" id="{54664B51-C202-EAFF-0573-FC99D7AB3F69}"/>
              </a:ext>
            </a:extLst>
          </p:cNvPr>
          <p:cNvSpPr txBox="1"/>
          <p:nvPr/>
        </p:nvSpPr>
        <p:spPr>
          <a:xfrm>
            <a:off x="7493574" y="3908087"/>
            <a:ext cx="4367914" cy="3591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用户友好的图形化推理</a:t>
            </a:r>
            <a:endParaRPr lang="pt-BR" altLang="zh-CN" sz="1600" dirty="0">
              <a:latin typeface="微软雅黑"/>
              <a:ea typeface="微软雅黑"/>
              <a:cs typeface="Calibri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5215E7A-E94E-7A40-38F2-A4268586EDFC}"/>
              </a:ext>
            </a:extLst>
          </p:cNvPr>
          <p:cNvCxnSpPr>
            <a:cxnSpLocks/>
          </p:cNvCxnSpPr>
          <p:nvPr/>
        </p:nvCxnSpPr>
        <p:spPr>
          <a:xfrm flipV="1">
            <a:off x="4895385" y="2994112"/>
            <a:ext cx="4928839" cy="153521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904F0DD6-7FCC-D2F6-4047-82FC3FE43A3D}"/>
              </a:ext>
            </a:extLst>
          </p:cNvPr>
          <p:cNvGrpSpPr/>
          <p:nvPr/>
        </p:nvGrpSpPr>
        <p:grpSpPr>
          <a:xfrm>
            <a:off x="6287561" y="4229190"/>
            <a:ext cx="3870731" cy="1741979"/>
            <a:chOff x="6287561" y="4229190"/>
            <a:chExt cx="3870731" cy="1741979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A52382D9-D684-DA9C-9AFD-ADAEC355AC57}"/>
                </a:ext>
              </a:extLst>
            </p:cNvPr>
            <p:cNvSpPr/>
            <p:nvPr/>
          </p:nvSpPr>
          <p:spPr>
            <a:xfrm>
              <a:off x="6287561" y="4229190"/>
              <a:ext cx="3870731" cy="174197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zh-CN" altLang="en-US" sz="2000" dirty="0"/>
                <a:t>模型部署</a:t>
              </a: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94CBA8A5-1AC6-4282-ACFF-8737429A998A}"/>
                </a:ext>
              </a:extLst>
            </p:cNvPr>
            <p:cNvSpPr/>
            <p:nvPr/>
          </p:nvSpPr>
          <p:spPr>
            <a:xfrm>
              <a:off x="7543236" y="4341068"/>
              <a:ext cx="1715977" cy="540000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/>
                <a:t>图形化推理</a:t>
              </a:r>
            </a:p>
          </p:txBody>
        </p:sp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8E2D959F-2E6E-40CC-9642-D319B08B1C78}"/>
                </a:ext>
              </a:extLst>
            </p:cNvPr>
            <p:cNvSpPr/>
            <p:nvPr/>
          </p:nvSpPr>
          <p:spPr>
            <a:xfrm>
              <a:off x="6579609" y="5207769"/>
              <a:ext cx="1715977" cy="540000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/>
                <a:t>数据分析</a:t>
              </a:r>
            </a:p>
          </p:txBody>
        </p:sp>
        <p:cxnSp>
          <p:nvCxnSpPr>
            <p:cNvPr id="47" name="连接符: 曲线 46">
              <a:extLst>
                <a:ext uri="{FF2B5EF4-FFF2-40B4-BE49-F238E27FC236}">
                  <a16:creationId xmlns:a16="http://schemas.microsoft.com/office/drawing/2014/main" id="{72C77C14-19D6-EC62-296D-E711962082BD}"/>
                </a:ext>
              </a:extLst>
            </p:cNvPr>
            <p:cNvCxnSpPr>
              <a:cxnSpLocks/>
              <a:stCxn id="45" idx="2"/>
              <a:endCxn id="46" idx="0"/>
            </p:cNvCxnSpPr>
            <p:nvPr/>
          </p:nvCxnSpPr>
          <p:spPr>
            <a:xfrm rot="5400000">
              <a:off x="7756062" y="4562605"/>
              <a:ext cx="326701" cy="963627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0" name="TextBox 12">
            <a:extLst>
              <a:ext uri="{FF2B5EF4-FFF2-40B4-BE49-F238E27FC236}">
                <a16:creationId xmlns:a16="http://schemas.microsoft.com/office/drawing/2014/main" id="{05FFED58-B470-D720-8E1F-AA6D3FBB7271}"/>
              </a:ext>
            </a:extLst>
          </p:cNvPr>
          <p:cNvSpPr txBox="1"/>
          <p:nvPr/>
        </p:nvSpPr>
        <p:spPr>
          <a:xfrm>
            <a:off x="5253640" y="5954951"/>
            <a:ext cx="4367914" cy="35913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17999"/>
              </a:lnSpc>
            </a:pPr>
            <a:r>
              <a:rPr lang="zh-CN" altLang="en-US" sz="1600" b="1" dirty="0">
                <a:latin typeface="微软雅黑"/>
                <a:ea typeface="微软雅黑"/>
                <a:cs typeface="Calibri"/>
              </a:rPr>
              <a:t>功能强大的数据图表分析</a:t>
            </a:r>
            <a:endParaRPr lang="pt-BR" altLang="zh-CN" sz="1600" dirty="0">
              <a:latin typeface="微软雅黑"/>
              <a:ea typeface="微软雅黑"/>
              <a:cs typeface="Calibri"/>
            </a:endParaRPr>
          </a:p>
        </p:txBody>
      </p:sp>
      <p:pic>
        <p:nvPicPr>
          <p:cNvPr id="14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3188E0C0-644D-A458-B37C-4189F63423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03050" y="6372226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01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4" dur="2188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22" grpId="0"/>
      <p:bldP spid="23" grpId="0"/>
      <p:bldP spid="2" grpId="0"/>
      <p:bldP spid="3" grpId="0"/>
      <p:bldP spid="5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ppt  封面 拷贝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7" name="Rectangle 5">
            <a:extLst>
              <a:ext uri="{FF2B5EF4-FFF2-40B4-BE49-F238E27FC236}">
                <a16:creationId xmlns:a16="http://schemas.microsoft.com/office/drawing/2014/main" id="{69112354-342E-49CE-8E3C-E078BBE1ADF7}"/>
              </a:ext>
            </a:extLst>
          </p:cNvPr>
          <p:cNvSpPr/>
          <p:nvPr/>
        </p:nvSpPr>
        <p:spPr>
          <a:xfrm>
            <a:off x="0" y="6407451"/>
            <a:ext cx="11736987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CD21D8AD-9194-4DBA-8221-7F294421810B}"/>
              </a:ext>
            </a:extLst>
          </p:cNvPr>
          <p:cNvSpPr/>
          <p:nvPr/>
        </p:nvSpPr>
        <p:spPr>
          <a:xfrm rot="5400000">
            <a:off x="8758537" y="2978453"/>
            <a:ext cx="6407450" cy="450549"/>
          </a:xfrm>
          <a:prstGeom prst="rect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0" name="图片 9" descr="oneapi-logo-rgb-white-7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834" y="2138851"/>
            <a:ext cx="2140744" cy="1862447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主题">
      <a:majorFont>
        <a:latin typeface="IntelOne Display Light"/>
        <a:ea typeface="Intel Clear Hans Light"/>
        <a:cs typeface=""/>
      </a:majorFont>
      <a:minorFont>
        <a:latin typeface="IntelOne Text"/>
        <a:ea typeface="Intel Clear H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DEB5EC108112C4AACB011763034394F" ma:contentTypeVersion="15" ma:contentTypeDescription="Create a new document." ma:contentTypeScope="" ma:versionID="80f6e91b4339825d34d1be80fbed224f">
  <xsd:schema xmlns:xsd="http://www.w3.org/2001/XMLSchema" xmlns:xs="http://www.w3.org/2001/XMLSchema" xmlns:p="http://schemas.microsoft.com/office/2006/metadata/properties" xmlns:ns2="46b5e5b8-aa4b-43c7-aa4a-5deefdd27431" xmlns:ns3="770d00fd-782d-44f8-9ce2-b95561456b0d" xmlns:ns4="a7bc6c04-a6f3-4b85-abcc-278c78dc556b" targetNamespace="http://schemas.microsoft.com/office/2006/metadata/properties" ma:root="true" ma:fieldsID="7e3bc6bbfcdc227a11fb4f6d95f516d8" ns2:_="" ns3:_="" ns4:_="">
    <xsd:import namespace="46b5e5b8-aa4b-43c7-aa4a-5deefdd27431"/>
    <xsd:import namespace="770d00fd-782d-44f8-9ce2-b95561456b0d"/>
    <xsd:import namespace="a7bc6c04-a6f3-4b85-abcc-278c78dc55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b5e5b8-aa4b-43c7-aa4a-5deefdd274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72a7515c-90a7-421b-ad67-16208a0551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0d00fd-782d-44f8-9ce2-b95561456b0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bc6c04-a6f3-4b85-abcc-278c78dc556b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6f1f51c9-2023-4aa3-a076-f30b3749ebe0}" ma:internalName="TaxCatchAll" ma:showField="CatchAllData" ma:web="770d00fd-782d-44f8-9ce2-b95561456b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6b5e5b8-aa4b-43c7-aa4a-5deefdd27431">
      <Terms xmlns="http://schemas.microsoft.com/office/infopath/2007/PartnerControls"/>
    </lcf76f155ced4ddcb4097134ff3c332f>
    <TaxCatchAll xmlns="a7bc6c04-a6f3-4b85-abcc-278c78dc556b" xsi:nil="true"/>
  </documentManagement>
</p:properties>
</file>

<file path=customXml/itemProps1.xml><?xml version="1.0" encoding="utf-8"?>
<ds:datastoreItem xmlns:ds="http://schemas.openxmlformats.org/officeDocument/2006/customXml" ds:itemID="{56CD215B-CAB8-460C-8482-1D85257DA246}">
  <ds:schemaRefs>
    <ds:schemaRef ds:uri="46b5e5b8-aa4b-43c7-aa4a-5deefdd27431"/>
    <ds:schemaRef ds:uri="770d00fd-782d-44f8-9ce2-b95561456b0d"/>
    <ds:schemaRef ds:uri="a7bc6c04-a6f3-4b85-abcc-278c78dc556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8FDDA7D-5900-4F61-94C6-6E97CE8576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7B2CE24-EB38-40B1-A83A-974E1F0E820D}">
  <ds:schemaRefs>
    <ds:schemaRef ds:uri="46b5e5b8-aa4b-43c7-aa4a-5deefdd27431"/>
    <ds:schemaRef ds:uri="770d00fd-782d-44f8-9ce2-b95561456b0d"/>
    <ds:schemaRef ds:uri="a7bc6c04-a6f3-4b85-abcc-278c78dc556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545</Words>
  <Application>Microsoft Office PowerPoint</Application>
  <PresentationFormat>自定义</PresentationFormat>
  <Paragraphs>155</Paragraphs>
  <Slides>9</Slides>
  <Notes>7</Notes>
  <HiddenSlides>0</HiddenSlides>
  <MMClips>7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Helvetica Neue Medium</vt:lpstr>
      <vt:lpstr>IntelOne Display Light</vt:lpstr>
      <vt:lpstr>IntelOne Text</vt:lpstr>
      <vt:lpstr>Microsoft YaHei</vt:lpstr>
      <vt:lpstr>Microsoft YaHei</vt:lpstr>
      <vt:lpstr>Arial</vt:lpstr>
      <vt:lpstr>Calibri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csi</dc:creator>
  <cp:lastModifiedBy>黄 庄湫</cp:lastModifiedBy>
  <cp:revision>45</cp:revision>
  <dcterms:created xsi:type="dcterms:W3CDTF">2023-04-26T00:59:55Z</dcterms:created>
  <dcterms:modified xsi:type="dcterms:W3CDTF">2023-06-21T10:53:08Z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0x0101006DEB5EC108112C4AACB011763034394F</vt:lpwstr>
  </property>
  <property fmtid="{D5CDD505-2E9C-101B-9397-08002B2CF9AE}" pid="3" name="MediaServiceImageTags">
    <vt:lpwstr/>
  </property>
</Properties>
</file>

<file path=docProps/thumbnail.jpeg>
</file>